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9" r:id="rId11"/>
    <p:sldId id="271" r:id="rId12"/>
    <p:sldId id="265" r:id="rId13"/>
    <p:sldId id="266" r:id="rId14"/>
    <p:sldId id="267" r:id="rId15"/>
    <p:sldId id="268" r:id="rId16"/>
    <p:sldId id="270"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77" userDrawn="1">
          <p15:clr>
            <a:srgbClr val="747775"/>
          </p15:clr>
        </p15:guide>
        <p15:guide id="2" pos="2824"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019"/>
    <a:srgbClr val="7CDB05"/>
    <a:srgbClr val="FF8810"/>
    <a:srgbClr val="F6CD59"/>
    <a:srgbClr val="F1FC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7" d="100"/>
          <a:sy n="107" d="100"/>
        </p:scale>
        <p:origin x="754" y="62"/>
      </p:cViewPr>
      <p:guideLst>
        <p:guide orient="horz" pos="1677"/>
        <p:guide pos="282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eb749b5a7e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eb749b5a7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eb749b5a7e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eb749b5a7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ee6089f4d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ee6089f4d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ee6089f4d7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ee6089f4d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ee6089f4d7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ee6089f4d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ee6089f4d7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ee6089f4d7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eb708429dc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eb708429d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eb708429d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eb708429d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eb749b5a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eb749b5a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b749b5a7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eb749b5a7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eb749b5a7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eb749b5a7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eb749b5a7e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eb749b5a7e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eb749b5a7e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eb749b5a7e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eb749b5a7e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eb749b5a7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eb749b5a7e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eb749b5a7e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9.xml"/><Relationship Id="rId5" Type="http://schemas.openxmlformats.org/officeDocument/2006/relationships/image" Target="../media/image6.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0.xml"/><Relationship Id="rId5" Type="http://schemas.openxmlformats.org/officeDocument/2006/relationships/image" Target="../media/image7.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10" Type="http://schemas.openxmlformats.org/officeDocument/2006/relationships/image" Target="../media/image2.png"/><Relationship Id="rId4" Type="http://schemas.openxmlformats.org/officeDocument/2006/relationships/tags" Target="../tags/tag4.xml"/><Relationship Id="rId9"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8.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56" name="Google Shape;56;p13"/>
          <p:cNvPicPr preferRelativeResize="0"/>
          <p:nvPr/>
        </p:nvPicPr>
        <p:blipFill>
          <a:blip r:embed="rId3"/>
          <a:stretch>
            <a:fillRect/>
          </a:stretch>
        </p:blipFill>
        <p:spPr>
          <a:xfrm>
            <a:off x="0" y="0"/>
            <a:ext cx="9144003" cy="5143501"/>
          </a:xfrm>
          <a:prstGeom prst="rect">
            <a:avLst/>
          </a:prstGeom>
          <a:noFill/>
          <a:ln>
            <a:noFill/>
          </a:ln>
        </p:spPr>
      </p:pic>
      <p:sp>
        <p:nvSpPr>
          <p:cNvPr id="57" name="Google Shape;57;p13"/>
          <p:cNvSpPr txBox="1"/>
          <p:nvPr/>
        </p:nvSpPr>
        <p:spPr>
          <a:xfrm>
            <a:off x="122175" y="2968825"/>
            <a:ext cx="8833200" cy="19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u="sng" dirty="0"/>
              <a:t>Team Details</a:t>
            </a:r>
            <a:endParaRPr sz="2000" b="1" u="sng" dirty="0"/>
          </a:p>
          <a:p>
            <a:pPr marL="0" lvl="0" indent="0" algn="l" rtl="0">
              <a:spcBef>
                <a:spcPts val="0"/>
              </a:spcBef>
              <a:spcAft>
                <a:spcPts val="0"/>
              </a:spcAft>
              <a:buNone/>
            </a:pPr>
            <a:endParaRPr sz="2000" dirty="0"/>
          </a:p>
          <a:p>
            <a:pPr marL="0" lvl="0" indent="0" algn="l" rtl="0">
              <a:spcBef>
                <a:spcPts val="0"/>
              </a:spcBef>
              <a:spcAft>
                <a:spcPts val="0"/>
              </a:spcAft>
              <a:buNone/>
            </a:pPr>
            <a:r>
              <a:rPr lang="en-US" sz="2000" dirty="0"/>
              <a:t>Team Name: WIZARD WARRIORS</a:t>
            </a:r>
          </a:p>
          <a:p>
            <a:pPr marL="0" lvl="0" indent="0" algn="l" rtl="0">
              <a:spcBef>
                <a:spcPts val="0"/>
              </a:spcBef>
              <a:spcAft>
                <a:spcPts val="0"/>
              </a:spcAft>
              <a:buNone/>
            </a:pPr>
            <a:r>
              <a:rPr lang="en-US" sz="2000" dirty="0"/>
              <a:t>Team Leader Name: S.T.AKHILEASH</a:t>
            </a:r>
          </a:p>
          <a:p>
            <a:pPr marL="0" lvl="0" indent="0" algn="l" rtl="0">
              <a:spcBef>
                <a:spcPts val="0"/>
              </a:spcBef>
              <a:spcAft>
                <a:spcPts val="0"/>
              </a:spcAft>
              <a:buNone/>
            </a:pPr>
            <a:r>
              <a:rPr lang="en-US" sz="2000" dirty="0"/>
              <a:t>Problem Statement: ENHANCING AGRICULTURE USING AI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59" name="Google Shape;159;p2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60" name="Google Shape;160;p26"/>
          <p:cNvPicPr preferRelativeResize="0"/>
          <p:nvPr/>
        </p:nvPicPr>
        <p:blipFill rotWithShape="1">
          <a:blip r:embed="rId4"/>
          <a:srcRect/>
          <a:stretch>
            <a:fillRect/>
          </a:stretch>
        </p:blipFill>
        <p:spPr>
          <a:xfrm>
            <a:off x="80010" y="0"/>
            <a:ext cx="9144003" cy="5143501"/>
          </a:xfrm>
          <a:prstGeom prst="rect">
            <a:avLst/>
          </a:prstGeom>
          <a:noFill/>
          <a:ln>
            <a:noFill/>
          </a:ln>
        </p:spPr>
      </p:pic>
      <p:sp>
        <p:nvSpPr>
          <p:cNvPr id="2" name="Text Box 1"/>
          <p:cNvSpPr txBox="1"/>
          <p:nvPr/>
        </p:nvSpPr>
        <p:spPr>
          <a:xfrm>
            <a:off x="678815" y="878205"/>
            <a:ext cx="7947025" cy="337185"/>
          </a:xfrm>
          <a:prstGeom prst="rect">
            <a:avLst/>
          </a:prstGeom>
          <a:noFill/>
        </p:spPr>
        <p:txBody>
          <a:bodyPr wrap="square" rtlCol="0">
            <a:spAutoFit/>
          </a:bodyPr>
          <a:lstStyle/>
          <a:p>
            <a:pPr algn="ctr"/>
            <a:r>
              <a:rPr lang="en-IN" altLang="en-US" sz="1600" b="1">
                <a:latin typeface="Times New Roman" panose="02020603050405020304" pitchFamily="18" charset="0"/>
                <a:cs typeface="Times New Roman" panose="02020603050405020304" pitchFamily="18" charset="0"/>
              </a:rPr>
              <a:t>ESTIMATED IMPLEMENTATION COST OF COMPONENTS FOR 1 ACRE</a:t>
            </a:r>
          </a:p>
        </p:txBody>
      </p:sp>
      <p:pic>
        <p:nvPicPr>
          <p:cNvPr id="4" name="Picture 3"/>
          <p:cNvPicPr>
            <a:picLocks noChangeAspect="1"/>
          </p:cNvPicPr>
          <p:nvPr>
            <p:custDataLst>
              <p:tags r:id="rId1"/>
            </p:custDataLst>
          </p:nvPr>
        </p:nvPicPr>
        <p:blipFill>
          <a:blip r:embed="rId5"/>
          <a:stretch>
            <a:fillRect/>
          </a:stretch>
        </p:blipFill>
        <p:spPr>
          <a:xfrm>
            <a:off x="998220" y="1377950"/>
            <a:ext cx="7260590" cy="354901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59" name="Google Shape;159;p2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60" name="Google Shape;160;p26"/>
          <p:cNvPicPr preferRelativeResize="0"/>
          <p:nvPr/>
        </p:nvPicPr>
        <p:blipFill rotWithShape="1">
          <a:blip r:embed="rId4"/>
          <a:srcRect/>
          <a:stretch>
            <a:fillRect/>
          </a:stretch>
        </p:blipFill>
        <p:spPr>
          <a:xfrm>
            <a:off x="0" y="0"/>
            <a:ext cx="9144003" cy="5143501"/>
          </a:xfrm>
          <a:prstGeom prst="rect">
            <a:avLst/>
          </a:prstGeom>
          <a:noFill/>
          <a:ln>
            <a:noFill/>
          </a:ln>
        </p:spPr>
      </p:pic>
      <p:sp>
        <p:nvSpPr>
          <p:cNvPr id="2" name="Text Box 1"/>
          <p:cNvSpPr txBox="1"/>
          <p:nvPr/>
        </p:nvSpPr>
        <p:spPr>
          <a:xfrm>
            <a:off x="678815" y="1056005"/>
            <a:ext cx="7947025" cy="337185"/>
          </a:xfrm>
          <a:prstGeom prst="rect">
            <a:avLst/>
          </a:prstGeom>
          <a:noFill/>
        </p:spPr>
        <p:txBody>
          <a:bodyPr wrap="square" rtlCol="0">
            <a:spAutoFit/>
          </a:bodyPr>
          <a:lstStyle/>
          <a:p>
            <a:pPr algn="ctr"/>
            <a:r>
              <a:rPr lang="en-IN" altLang="en-US" sz="1600" b="1">
                <a:latin typeface="Times New Roman" panose="02020603050405020304" pitchFamily="18" charset="0"/>
                <a:cs typeface="Times New Roman" panose="02020603050405020304" pitchFamily="18" charset="0"/>
              </a:rPr>
              <a:t>ESTIMATED IMPLEMENTATION COST OF COMPONENTS FOR 1 ACRE</a:t>
            </a:r>
          </a:p>
        </p:txBody>
      </p:sp>
      <p:pic>
        <p:nvPicPr>
          <p:cNvPr id="3" name="Picture 2"/>
          <p:cNvPicPr>
            <a:picLocks noChangeAspect="1"/>
          </p:cNvPicPr>
          <p:nvPr>
            <p:custDataLst>
              <p:tags r:id="rId1"/>
            </p:custDataLst>
          </p:nvPr>
        </p:nvPicPr>
        <p:blipFill>
          <a:blip r:embed="rId5"/>
          <a:stretch>
            <a:fillRect/>
          </a:stretch>
        </p:blipFill>
        <p:spPr>
          <a:xfrm>
            <a:off x="885190" y="1504315"/>
            <a:ext cx="7475220" cy="31083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27" name="Google Shape;127;p2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28" name="Google Shape;128;p22"/>
          <p:cNvPicPr preferRelativeResize="0"/>
          <p:nvPr/>
        </p:nvPicPr>
        <p:blipFill rotWithShape="1">
          <a:blip r:embed="rId3"/>
          <a:srcRect/>
          <a:stretch>
            <a:fillRect/>
          </a:stretch>
        </p:blipFill>
        <p:spPr>
          <a:xfrm>
            <a:off x="0" y="0"/>
            <a:ext cx="9144003" cy="5143501"/>
          </a:xfrm>
          <a:prstGeom prst="rect">
            <a:avLst/>
          </a:prstGeom>
          <a:noFill/>
          <a:ln>
            <a:noFill/>
          </a:ln>
        </p:spPr>
      </p:pic>
      <p:sp>
        <p:nvSpPr>
          <p:cNvPr id="129" name="Google Shape;129;p22"/>
          <p:cNvSpPr txBox="1"/>
          <p:nvPr/>
        </p:nvSpPr>
        <p:spPr>
          <a:xfrm>
            <a:off x="146600" y="977375"/>
            <a:ext cx="8784300" cy="51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Snapshots of the prototype</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35" name="Google Shape;135;p2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36" name="Google Shape;136;p23"/>
          <p:cNvPicPr preferRelativeResize="0"/>
          <p:nvPr/>
        </p:nvPicPr>
        <p:blipFill rotWithShape="1">
          <a:blip r:embed="rId3"/>
          <a:srcRect/>
          <a:stretch>
            <a:fillRect/>
          </a:stretch>
        </p:blipFill>
        <p:spPr>
          <a:xfrm>
            <a:off x="0" y="0"/>
            <a:ext cx="9144003" cy="5143501"/>
          </a:xfrm>
          <a:prstGeom prst="rect">
            <a:avLst/>
          </a:prstGeom>
          <a:noFill/>
          <a:ln>
            <a:noFill/>
          </a:ln>
        </p:spPr>
      </p:pic>
      <p:sp>
        <p:nvSpPr>
          <p:cNvPr id="137" name="Google Shape;137;p23"/>
          <p:cNvSpPr txBox="1"/>
          <p:nvPr/>
        </p:nvSpPr>
        <p:spPr>
          <a:xfrm>
            <a:off x="146600" y="977375"/>
            <a:ext cx="8784300" cy="51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Prototype Performance Report/Benchmarking</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43" name="Google Shape;143;p2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44" name="Google Shape;144;p24"/>
          <p:cNvPicPr preferRelativeResize="0"/>
          <p:nvPr/>
        </p:nvPicPr>
        <p:blipFill rotWithShape="1">
          <a:blip r:embed="rId3"/>
          <a:srcRect/>
          <a:stretch>
            <a:fillRect/>
          </a:stretch>
        </p:blipFill>
        <p:spPr>
          <a:xfrm>
            <a:off x="0" y="0"/>
            <a:ext cx="9144003" cy="5143501"/>
          </a:xfrm>
          <a:prstGeom prst="rect">
            <a:avLst/>
          </a:prstGeom>
          <a:noFill/>
          <a:ln>
            <a:noFill/>
          </a:ln>
        </p:spPr>
      </p:pic>
      <p:sp>
        <p:nvSpPr>
          <p:cNvPr id="145" name="Google Shape;145;p24"/>
          <p:cNvSpPr txBox="1"/>
          <p:nvPr/>
        </p:nvSpPr>
        <p:spPr>
          <a:xfrm>
            <a:off x="146600" y="977375"/>
            <a:ext cx="8784300" cy="51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Additional Details/Future Developments (if any)</a:t>
            </a:r>
            <a:endParaRPr sz="1800"/>
          </a:p>
        </p:txBody>
      </p:sp>
      <p:sp>
        <p:nvSpPr>
          <p:cNvPr id="2" name="Text Box 1"/>
          <p:cNvSpPr txBox="1"/>
          <p:nvPr/>
        </p:nvSpPr>
        <p:spPr>
          <a:xfrm>
            <a:off x="292100" y="1490980"/>
            <a:ext cx="8407400" cy="3261360"/>
          </a:xfrm>
          <a:prstGeom prst="rect">
            <a:avLst/>
          </a:prstGeom>
          <a:noFill/>
        </p:spPr>
        <p:txBody>
          <a:bodyPr wrap="square" rtlCol="0">
            <a:noAutofit/>
          </a:bodyPr>
          <a:lstStyle/>
          <a:p>
            <a:pPr marL="0" indent="0">
              <a:buNone/>
            </a:pPr>
            <a:r>
              <a:rPr lang="en-IN" altLang="en-US" b="1">
                <a:latin typeface="Times New Roman" panose="02020603050405020304" pitchFamily="18" charset="0"/>
                <a:cs typeface="Times New Roman" panose="02020603050405020304" pitchFamily="18" charset="0"/>
              </a:rPr>
              <a:t> Robotics and Automation:</a:t>
            </a:r>
          </a:p>
          <a:p>
            <a:pPr marL="0" indent="0">
              <a:buNone/>
            </a:pPr>
            <a:r>
              <a:rPr lang="en-IN" altLang="en-US">
                <a:latin typeface="Times New Roman" panose="02020603050405020304" pitchFamily="18" charset="0"/>
                <a:cs typeface="Times New Roman" panose="02020603050405020304" pitchFamily="18" charset="0"/>
              </a:rPr>
              <a:t>Autonomous Vehicles: Develop autonomous tractors, harvesters, and drones that can perform various agricultural tasks with minimal human intervention.</a:t>
            </a:r>
          </a:p>
          <a:p>
            <a:pPr marL="0" indent="0">
              <a:buNone/>
            </a:pPr>
            <a:r>
              <a:rPr lang="en-IN" altLang="en-US">
                <a:latin typeface="Times New Roman" panose="02020603050405020304" pitchFamily="18" charset="0"/>
                <a:cs typeface="Times New Roman" panose="02020603050405020304" pitchFamily="18" charset="0"/>
              </a:rPr>
              <a:t>Robotic Weeding: Implement robotic systems for automated weeding, reducing the need for chemical herbicides and manual labor.</a:t>
            </a:r>
          </a:p>
          <a:p>
            <a:pPr marL="0" indent="0">
              <a:buNone/>
            </a:pPr>
            <a:r>
              <a:rPr lang="en-IN" altLang="en-US" b="1">
                <a:latin typeface="Times New Roman" panose="02020603050405020304" pitchFamily="18" charset="0"/>
                <a:cs typeface="Times New Roman" panose="02020603050405020304" pitchFamily="18" charset="0"/>
              </a:rPr>
              <a:t>Integration with Blockchain Technology:</a:t>
            </a:r>
          </a:p>
          <a:p>
            <a:pPr marL="0" indent="0">
              <a:buNone/>
            </a:pPr>
            <a:r>
              <a:rPr lang="en-IN" altLang="en-US">
                <a:latin typeface="Times New Roman" panose="02020603050405020304" pitchFamily="18" charset="0"/>
                <a:cs typeface="Times New Roman" panose="02020603050405020304" pitchFamily="18" charset="0"/>
              </a:rPr>
              <a:t>Supply Chain Transparency: Use blockchain to track and verify the entire agricultural supply chain, ensuring transparency and traceability from farm to table.</a:t>
            </a:r>
          </a:p>
          <a:p>
            <a:pPr marL="0" indent="0">
              <a:buNone/>
            </a:pPr>
            <a:r>
              <a:rPr lang="en-IN" altLang="en-US">
                <a:latin typeface="Times New Roman" panose="02020603050405020304" pitchFamily="18" charset="0"/>
                <a:cs typeface="Times New Roman" panose="02020603050405020304" pitchFamily="18" charset="0"/>
              </a:rPr>
              <a:t>Smart Contracts: Implement smart contracts for automated transactions and agreements between farmers, suppliers, and buyers.</a:t>
            </a:r>
          </a:p>
          <a:p>
            <a:pPr marL="0" indent="0">
              <a:buNone/>
            </a:pPr>
            <a:r>
              <a:rPr lang="en-IN" altLang="en-US" b="1">
                <a:latin typeface="Times New Roman" panose="02020603050405020304" pitchFamily="18" charset="0"/>
                <a:cs typeface="Times New Roman" panose="02020603050405020304" pitchFamily="18" charset="0"/>
              </a:rPr>
              <a:t>Community and Farmer Engagement:</a:t>
            </a:r>
          </a:p>
          <a:p>
            <a:pPr marL="0" indent="0">
              <a:buNone/>
            </a:pPr>
            <a:r>
              <a:rPr lang="en-IN" altLang="en-US">
                <a:latin typeface="Times New Roman" panose="02020603050405020304" pitchFamily="18" charset="0"/>
                <a:cs typeface="Times New Roman" panose="02020603050405020304" pitchFamily="18" charset="0"/>
              </a:rPr>
              <a:t>Training Programs: Provide comprehensive training programs for farmers to understand and effectively use the AI and IoT systems.</a:t>
            </a:r>
          </a:p>
          <a:p>
            <a:pPr marL="0" indent="0">
              <a:buNone/>
            </a:pPr>
            <a:r>
              <a:rPr lang="en-IN" altLang="en-US">
                <a:latin typeface="Times New Roman" panose="02020603050405020304" pitchFamily="18" charset="0"/>
                <a:cs typeface="Times New Roman" panose="02020603050405020304" pitchFamily="18" charset="0"/>
              </a:rPr>
              <a:t>Collaborative Platforms: Create platforms for farmers to share data, best practices, and success stories to foster a collaborative agricultural community.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51" name="Google Shape;151;p2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52" name="Google Shape;152;p25"/>
          <p:cNvPicPr preferRelativeResize="0"/>
          <p:nvPr/>
        </p:nvPicPr>
        <p:blipFill rotWithShape="1">
          <a:blip r:embed="rId3"/>
          <a:srcRect/>
          <a:stretch>
            <a:fillRect/>
          </a:stretch>
        </p:blipFill>
        <p:spPr>
          <a:xfrm>
            <a:off x="0" y="0"/>
            <a:ext cx="9144003" cy="5143501"/>
          </a:xfrm>
          <a:prstGeom prst="rect">
            <a:avLst/>
          </a:prstGeom>
          <a:noFill/>
          <a:ln>
            <a:noFill/>
          </a:ln>
        </p:spPr>
      </p:pic>
      <p:sp>
        <p:nvSpPr>
          <p:cNvPr id="153" name="Google Shape;153;p25"/>
          <p:cNvSpPr txBox="1"/>
          <p:nvPr/>
        </p:nvSpPr>
        <p:spPr>
          <a:xfrm>
            <a:off x="146600" y="977375"/>
            <a:ext cx="8784300" cy="51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Prototype Resources:</a:t>
            </a:r>
            <a:endParaRPr sz="1800"/>
          </a:p>
          <a:p>
            <a:pPr marL="0" lvl="0" indent="0" algn="l" rtl="0">
              <a:spcBef>
                <a:spcPts val="0"/>
              </a:spcBef>
              <a:spcAft>
                <a:spcPts val="0"/>
              </a:spcAft>
              <a:buNone/>
            </a:pPr>
            <a:endParaRPr sz="1800"/>
          </a:p>
          <a:p>
            <a:pPr marL="457200" lvl="0" indent="-342900" algn="l" rtl="0">
              <a:spcBef>
                <a:spcPts val="0"/>
              </a:spcBef>
              <a:spcAft>
                <a:spcPts val="0"/>
              </a:spcAft>
              <a:buSzPts val="1800"/>
              <a:buAutoNum type="arabicPeriod"/>
            </a:pPr>
            <a:r>
              <a:rPr lang="en-GB" sz="1800"/>
              <a:t>GitHub Public Repository Link:</a:t>
            </a:r>
            <a:endParaRPr sz="1800"/>
          </a:p>
          <a:p>
            <a:pPr marL="457200" lvl="0" indent="-342900" algn="l" rtl="0">
              <a:spcBef>
                <a:spcPts val="0"/>
              </a:spcBef>
              <a:spcAft>
                <a:spcPts val="0"/>
              </a:spcAft>
              <a:buSzPts val="1800"/>
              <a:buAutoNum type="arabicPeriod"/>
            </a:pPr>
            <a:r>
              <a:rPr lang="en-GB" sz="1800"/>
              <a:t>Demo Video Link (3 Minutes)</a:t>
            </a:r>
            <a:endParaRPr sz="1800"/>
          </a:p>
          <a:p>
            <a:pPr marL="457200" lvl="0" indent="-342900" algn="l" rtl="0">
              <a:spcBef>
                <a:spcPts val="0"/>
              </a:spcBef>
              <a:spcAft>
                <a:spcPts val="0"/>
              </a:spcAft>
              <a:buSzPts val="1800"/>
              <a:buAutoNum type="arabicPeriod"/>
            </a:pPr>
            <a:r>
              <a:rPr lang="en-GB" sz="1800"/>
              <a:t>Final Product Link: </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66" name="Google Shape;166;p2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67" name="Google Shape;167;p27"/>
          <p:cNvPicPr preferRelativeResize="0"/>
          <p:nvPr/>
        </p:nvPicPr>
        <p:blipFill rotWithShape="1">
          <a:blip r:embed="rId3"/>
          <a:srcRect/>
          <a:stretch>
            <a:fillRect/>
          </a:stretch>
        </p:blipFill>
        <p:spPr>
          <a:xfrm>
            <a:off x="0" y="0"/>
            <a:ext cx="9144003"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63" name="Google Shape;63;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64" name="Google Shape;64;p14"/>
          <p:cNvPicPr preferRelativeResize="0"/>
          <p:nvPr/>
        </p:nvPicPr>
        <p:blipFill rotWithShape="1">
          <a:blip r:embed="rId3"/>
          <a:srcRect/>
          <a:stretch>
            <a:fillRect/>
          </a:stretch>
        </p:blipFill>
        <p:spPr>
          <a:xfrm>
            <a:off x="0" y="0"/>
            <a:ext cx="9144003" cy="5143501"/>
          </a:xfrm>
          <a:prstGeom prst="rect">
            <a:avLst/>
          </a:prstGeom>
          <a:noFill/>
          <a:ln>
            <a:noFill/>
          </a:ln>
        </p:spPr>
      </p:pic>
      <p:sp>
        <p:nvSpPr>
          <p:cNvPr id="65" name="Google Shape;65;p14"/>
          <p:cNvSpPr txBox="1"/>
          <p:nvPr/>
        </p:nvSpPr>
        <p:spPr>
          <a:xfrm>
            <a:off x="183250" y="928525"/>
            <a:ext cx="8772000" cy="5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chemeClr val="tx1"/>
                </a:solidFill>
              </a:rPr>
              <a:t>                                          </a:t>
            </a:r>
            <a:r>
              <a:rPr lang="en-GB" sz="1800" b="1" dirty="0">
                <a:solidFill>
                  <a:schemeClr val="tx1"/>
                </a:solidFill>
                <a:latin typeface="Times New Roman" panose="02020603050405020304" pitchFamily="18" charset="0"/>
                <a:cs typeface="Times New Roman" panose="02020603050405020304" pitchFamily="18" charset="0"/>
              </a:rPr>
              <a:t>PROTOTYPE DESCRIPTION</a:t>
            </a:r>
            <a:endParaRPr sz="1800" b="1" dirty="0">
              <a:solidFill>
                <a:schemeClr val="tx1"/>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183250" y="1478424"/>
            <a:ext cx="8900458" cy="3108543"/>
          </a:xfrm>
          <a:prstGeom prst="rect">
            <a:avLst/>
          </a:prstGeom>
          <a:noFill/>
        </p:spPr>
        <p:txBody>
          <a:bodyPr wrap="square">
            <a:spAutoFit/>
          </a:bodyPr>
          <a:lstStyle/>
          <a:p>
            <a:pPr marL="285750" indent="-285750">
              <a:buFont typeface="Arial" panose="020B0604020202020204" pitchFamily="34" charset="0"/>
              <a:buChar char="•"/>
            </a:pPr>
            <a:r>
              <a:rPr lang="en-US" dirty="0"/>
              <a:t>The integration of Artificial Intelligence (AI) and the Internet of Things (IoT) into agriculture brings groundbreaking advancements in precision farming, smart irrigation, automated equipment, predictive analytics, and crop monitoring. This prototype leverages AI and IoT to optimize resources, enhance yields, and reduce environmental impact.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 precision farming, IoT sensors collect real-time data on soil, crops, and environmental conditions, which AI analyzes to provide actionable insights. Smart irrigation systems use this data to regulate water usage efficiently. AI-driven automated equipment performs tasks like planting, harvesting, and weeding with high precision, reducing labor costs and boosting efficiency.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Predictive analytics forecast weather, pest infestations, and disease outbreaks, enabling proactive measures. Crop monitoring systems provide real-time insights on growth and nutrient levels through IoT sensors. This prototype represents a major advancement in sustainable and efficient farming, harnessing AI and IoT to address modern agricultural challenges.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1" name="Google Shape;71;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72" name="Google Shape;72;p15"/>
          <p:cNvPicPr preferRelativeResize="0"/>
          <p:nvPr/>
        </p:nvPicPr>
        <p:blipFill rotWithShape="1">
          <a:blip r:embed="rId3"/>
          <a:srcRect/>
          <a:stretch>
            <a:fillRect/>
          </a:stretch>
        </p:blipFill>
        <p:spPr>
          <a:xfrm>
            <a:off x="8255" y="0"/>
            <a:ext cx="9144003" cy="5143501"/>
          </a:xfrm>
          <a:prstGeom prst="rect">
            <a:avLst/>
          </a:prstGeom>
          <a:noFill/>
          <a:ln>
            <a:noFill/>
          </a:ln>
        </p:spPr>
      </p:pic>
      <p:sp>
        <p:nvSpPr>
          <p:cNvPr id="73" name="Google Shape;73;p15"/>
          <p:cNvSpPr txBox="1"/>
          <p:nvPr/>
        </p:nvSpPr>
        <p:spPr>
          <a:xfrm>
            <a:off x="134620" y="940435"/>
            <a:ext cx="8697595" cy="41846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altLang="en-GB" sz="1800" b="1" dirty="0">
                <a:latin typeface="Times New Roman" panose="02020603050405020304" pitchFamily="18" charset="0"/>
                <a:cs typeface="Times New Roman" panose="02020603050405020304" pitchFamily="18" charset="0"/>
              </a:rPr>
              <a:t>OPPORTUNITIES</a:t>
            </a:r>
            <a:endParaRPr lang="en-GB" sz="1800" b="1" dirty="0">
              <a:latin typeface="Times New Roman" panose="02020603050405020304" pitchFamily="18" charset="0"/>
              <a:cs typeface="Times New Roman" panose="02020603050405020304" pitchFamily="18" charset="0"/>
            </a:endParaRPr>
          </a:p>
          <a:p>
            <a:endParaRPr lang="en-US" b="1" dirty="0"/>
          </a:p>
          <a:p>
            <a:r>
              <a:rPr lang="en-US" b="1" dirty="0">
                <a:latin typeface="Times New Roman" panose="02020603050405020304" pitchFamily="18" charset="0"/>
                <a:cs typeface="Times New Roman" panose="02020603050405020304" pitchFamily="18" charset="0"/>
              </a:rPr>
              <a:t>How Different from Existing Ideas</a:t>
            </a:r>
          </a:p>
          <a:p>
            <a:endParaRPr lang="en-US"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Comprehensive Integration</a:t>
            </a:r>
            <a:r>
              <a:rPr lang="en-US" dirty="0">
                <a:latin typeface="Times New Roman" panose="02020603050405020304" pitchFamily="18" charset="0"/>
                <a:cs typeface="Times New Roman" panose="02020603050405020304" pitchFamily="18" charset="0"/>
              </a:rPr>
              <a:t>: Unlike existing solutions that often use AI or IoT separately, this approach integrates both technologies for a holistic and synergistic farm management system.</a:t>
            </a: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Real-Time and Predictive Insights</a:t>
            </a:r>
            <a:r>
              <a:rPr lang="en-US" dirty="0">
                <a:latin typeface="Times New Roman" panose="02020603050405020304" pitchFamily="18" charset="0"/>
                <a:cs typeface="Times New Roman" panose="02020603050405020304" pitchFamily="18" charset="0"/>
              </a:rPr>
              <a:t>: Provides continuous real-time monitoring and advanced predictive analytics, enabling proactive decision-making and timely interventions.</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Problem-Solving Capability</a:t>
            </a:r>
          </a:p>
          <a:p>
            <a:endParaRPr lang="en-US"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Resource Optimization</a:t>
            </a:r>
            <a:r>
              <a:rPr lang="en-US" dirty="0">
                <a:latin typeface="Times New Roman" panose="02020603050405020304" pitchFamily="18" charset="0"/>
                <a:cs typeface="Times New Roman" panose="02020603050405020304" pitchFamily="18" charset="0"/>
              </a:rPr>
              <a:t>: Efficiently manages and monitors resources, reducing waste and ensuring optimal use of water, fertilizers, and pesticides, thereby lowering costs and improving yields.</a:t>
            </a:r>
          </a:p>
          <a:p>
            <a:pPr marL="285750" indent="-285750">
              <a:buFont typeface="Arial" panose="020B0604020202020204" pitchFamily="34" charset="0"/>
              <a:buChar char="•"/>
            </a:pPr>
            <a:endParaRPr lang="en-US"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Risk Mitigation</a:t>
            </a:r>
            <a:r>
              <a:rPr lang="en-US" dirty="0">
                <a:latin typeface="Times New Roman" panose="02020603050405020304" pitchFamily="18" charset="0"/>
                <a:cs typeface="Times New Roman" panose="02020603050405020304" pitchFamily="18" charset="0"/>
              </a:rPr>
              <a:t>: Predictive analytics anticipate adverse weather events, pest infestations, and disease outbreaks, allowing farmers to take preventive measures and reduce potential losses.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9" name="Google Shape;79;p1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80" name="Google Shape;80;p16"/>
          <p:cNvPicPr preferRelativeResize="0"/>
          <p:nvPr/>
        </p:nvPicPr>
        <p:blipFill rotWithShape="1">
          <a:blip r:embed="rId3"/>
          <a:srcRect/>
          <a:stretch>
            <a:fillRect/>
          </a:stretch>
        </p:blipFill>
        <p:spPr>
          <a:xfrm>
            <a:off x="0" y="0"/>
            <a:ext cx="9144003" cy="5143501"/>
          </a:xfrm>
          <a:prstGeom prst="rect">
            <a:avLst/>
          </a:prstGeom>
          <a:noFill/>
          <a:ln>
            <a:noFill/>
          </a:ln>
        </p:spPr>
      </p:pic>
      <p:sp>
        <p:nvSpPr>
          <p:cNvPr id="81" name="Google Shape;81;p16"/>
          <p:cNvSpPr txBox="1"/>
          <p:nvPr/>
        </p:nvSpPr>
        <p:spPr>
          <a:xfrm>
            <a:off x="146600" y="977375"/>
            <a:ext cx="8845200" cy="52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                                             </a:t>
            </a:r>
            <a:r>
              <a:rPr lang="en-GB" sz="1800" b="1" dirty="0">
                <a:latin typeface="Times New Roman" panose="02020603050405020304" pitchFamily="18" charset="0"/>
                <a:cs typeface="Times New Roman" panose="02020603050405020304" pitchFamily="18" charset="0"/>
              </a:rPr>
              <a:t>F</a:t>
            </a:r>
            <a:r>
              <a:rPr lang="en-IN" altLang="en-GB" sz="1800" b="1" dirty="0">
                <a:latin typeface="Times New Roman" panose="02020603050405020304" pitchFamily="18" charset="0"/>
                <a:cs typeface="Times New Roman" panose="02020603050405020304" pitchFamily="18" charset="0"/>
              </a:rPr>
              <a:t>EATURES OF PROTOTYPE</a:t>
            </a:r>
          </a:p>
        </p:txBody>
      </p:sp>
      <p:sp>
        <p:nvSpPr>
          <p:cNvPr id="6" name="TextBox 5"/>
          <p:cNvSpPr txBox="1"/>
          <p:nvPr/>
        </p:nvSpPr>
        <p:spPr>
          <a:xfrm>
            <a:off x="146600" y="1502627"/>
            <a:ext cx="8845200" cy="3107690"/>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Precision Farming</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Real-Time Data Collection</a:t>
            </a:r>
            <a:r>
              <a:rPr lang="en-US" dirty="0">
                <a:latin typeface="Times New Roman" panose="02020603050405020304" pitchFamily="18" charset="0"/>
                <a:cs typeface="Times New Roman" panose="02020603050405020304" pitchFamily="18" charset="0"/>
              </a:rPr>
              <a:t>: Use IoT sensors to gather information on soil conditions, crop health, and environmental factors.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AI Analysis</a:t>
            </a:r>
            <a:r>
              <a:rPr lang="en-US" dirty="0">
                <a:latin typeface="Times New Roman" panose="02020603050405020304" pitchFamily="18" charset="0"/>
                <a:cs typeface="Times New Roman" panose="02020603050405020304" pitchFamily="18" charset="0"/>
              </a:rPr>
              <a:t>: Leverage AI algorithms to interpret data and generate actionable insights.</a:t>
            </a:r>
          </a:p>
          <a:p>
            <a:r>
              <a:rPr lang="en-US" b="1" dirty="0">
                <a:latin typeface="Times New Roman" panose="02020603050405020304" pitchFamily="18" charset="0"/>
                <a:cs typeface="Times New Roman" panose="02020603050405020304" pitchFamily="18" charset="0"/>
              </a:rPr>
              <a:t>Smart Irrigation</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Efficient Water Management</a:t>
            </a:r>
            <a:r>
              <a:rPr lang="en-US" dirty="0">
                <a:latin typeface="Times New Roman" panose="02020603050405020304" pitchFamily="18" charset="0"/>
                <a:cs typeface="Times New Roman" panose="02020603050405020304" pitchFamily="18" charset="0"/>
              </a:rPr>
              <a:t>: Utilize IoT sensors and AI to optimize water usage based on soil moisture and weather conditions.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Automated Control Systems</a:t>
            </a:r>
            <a:r>
              <a:rPr lang="en-US" dirty="0">
                <a:latin typeface="Times New Roman" panose="02020603050405020304" pitchFamily="18" charset="0"/>
                <a:cs typeface="Times New Roman" panose="02020603050405020304" pitchFamily="18" charset="0"/>
              </a:rPr>
              <a:t>: Implement smart irrigation systems to regulate water distribution.</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Predictive Analytics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Data Integration</a:t>
            </a:r>
            <a:r>
              <a:rPr lang="en-US" dirty="0">
                <a:latin typeface="Times New Roman" panose="02020603050405020304" pitchFamily="18" charset="0"/>
                <a:cs typeface="Times New Roman" panose="02020603050405020304" pitchFamily="18" charset="0"/>
              </a:rPr>
              <a:t>: Aggregate data from various IoT devices.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Forecasting Models</a:t>
            </a:r>
            <a:r>
              <a:rPr lang="en-US" dirty="0">
                <a:latin typeface="Times New Roman" panose="02020603050405020304" pitchFamily="18" charset="0"/>
                <a:cs typeface="Times New Roman" panose="02020603050405020304" pitchFamily="18" charset="0"/>
              </a:rPr>
              <a:t>: Use AI to predict weather patterns, pest infestations, and disease outbreaks.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Proactive Measures</a:t>
            </a:r>
            <a:r>
              <a:rPr lang="en-US" dirty="0">
                <a:latin typeface="Times New Roman" panose="02020603050405020304" pitchFamily="18" charset="0"/>
                <a:cs typeface="Times New Roman" panose="02020603050405020304" pitchFamily="18" charset="0"/>
              </a:rPr>
              <a:t>: Provide early warnings and recommendations for preventive actions.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Real-Time Insights</a:t>
            </a:r>
            <a:r>
              <a:rPr lang="en-US" dirty="0">
                <a:latin typeface="Times New Roman" panose="02020603050405020304" pitchFamily="18" charset="0"/>
                <a:cs typeface="Times New Roman" panose="02020603050405020304" pitchFamily="18" charset="0"/>
              </a:rPr>
              <a:t>: Analyze data to offer real-time insights and recommendations for crop management.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87" name="Google Shape;87;p1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88" name="Google Shape;88;p17"/>
          <p:cNvPicPr preferRelativeResize="0"/>
          <p:nvPr/>
        </p:nvPicPr>
        <p:blipFill rotWithShape="1">
          <a:blip r:embed="rId10"/>
          <a:srcRect/>
          <a:stretch>
            <a:fillRect/>
          </a:stretch>
        </p:blipFill>
        <p:spPr>
          <a:xfrm>
            <a:off x="0" y="51435"/>
            <a:ext cx="9144003" cy="5143501"/>
          </a:xfrm>
          <a:prstGeom prst="rect">
            <a:avLst/>
          </a:prstGeom>
          <a:noFill/>
          <a:ln>
            <a:noFill/>
          </a:ln>
        </p:spPr>
      </p:pic>
      <p:sp>
        <p:nvSpPr>
          <p:cNvPr id="89" name="Google Shape;89;p17"/>
          <p:cNvSpPr txBox="1"/>
          <p:nvPr/>
        </p:nvSpPr>
        <p:spPr>
          <a:xfrm>
            <a:off x="425450" y="977265"/>
            <a:ext cx="3510915" cy="41465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800" b="1">
                <a:latin typeface="Times New Roman" panose="02020603050405020304" pitchFamily="18" charset="0"/>
                <a:cs typeface="Times New Roman" panose="02020603050405020304" pitchFamily="18" charset="0"/>
              </a:rPr>
              <a:t>P</a:t>
            </a:r>
            <a:r>
              <a:rPr lang="en-IN" altLang="en-GB" sz="1800" b="1">
                <a:latin typeface="Times New Roman" panose="02020603050405020304" pitchFamily="18" charset="0"/>
                <a:cs typeface="Times New Roman" panose="02020603050405020304" pitchFamily="18" charset="0"/>
              </a:rPr>
              <a:t>ROCESS FLOW DIAGRAM</a:t>
            </a:r>
          </a:p>
        </p:txBody>
      </p:sp>
      <p:sp>
        <p:nvSpPr>
          <p:cNvPr id="2" name="Rectangles 1"/>
          <p:cNvSpPr/>
          <p:nvPr/>
        </p:nvSpPr>
        <p:spPr>
          <a:xfrm>
            <a:off x="425450" y="1527175"/>
            <a:ext cx="3402965" cy="414020"/>
          </a:xfrm>
          <a:prstGeom prst="rect">
            <a:avLst/>
          </a:prstGeom>
          <a:ln>
            <a:gradFill>
              <a:gsLst>
                <a:gs pos="0">
                  <a:srgbClr val="E30000"/>
                </a:gs>
                <a:gs pos="100000">
                  <a:srgbClr val="760303"/>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5" name="Rectangles 4"/>
          <p:cNvSpPr/>
          <p:nvPr/>
        </p:nvSpPr>
        <p:spPr>
          <a:xfrm>
            <a:off x="425450" y="2236470"/>
            <a:ext cx="3393440" cy="428625"/>
          </a:xfrm>
          <a:prstGeom prst="rect">
            <a:avLst/>
          </a:prstGeom>
          <a:ln>
            <a:gradFill>
              <a:gsLst>
                <a:gs pos="0">
                  <a:srgbClr val="E30000"/>
                </a:gs>
                <a:gs pos="100000">
                  <a:srgbClr val="760303"/>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7" name="Rectangles 6"/>
          <p:cNvSpPr/>
          <p:nvPr/>
        </p:nvSpPr>
        <p:spPr>
          <a:xfrm>
            <a:off x="425450" y="2927350"/>
            <a:ext cx="3393440" cy="469900"/>
          </a:xfrm>
          <a:prstGeom prst="rect">
            <a:avLst/>
          </a:prstGeom>
          <a:ln>
            <a:gradFill>
              <a:gsLst>
                <a:gs pos="0">
                  <a:srgbClr val="E30000"/>
                </a:gs>
                <a:gs pos="100000">
                  <a:srgbClr val="760303"/>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8" name="Rectangles 7"/>
          <p:cNvSpPr/>
          <p:nvPr/>
        </p:nvSpPr>
        <p:spPr>
          <a:xfrm>
            <a:off x="454025" y="3659505"/>
            <a:ext cx="3376930" cy="447040"/>
          </a:xfrm>
          <a:prstGeom prst="rect">
            <a:avLst/>
          </a:prstGeom>
          <a:ln>
            <a:gradFill>
              <a:gsLst>
                <a:gs pos="0">
                  <a:srgbClr val="E30000"/>
                </a:gs>
                <a:gs pos="100000">
                  <a:srgbClr val="760303"/>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9" name="Rectangles 8"/>
          <p:cNvSpPr/>
          <p:nvPr/>
        </p:nvSpPr>
        <p:spPr>
          <a:xfrm>
            <a:off x="4910455" y="1569720"/>
            <a:ext cx="3607435" cy="412750"/>
          </a:xfrm>
          <a:prstGeom prst="rect">
            <a:avLst/>
          </a:prstGeom>
          <a:ln>
            <a:gradFill>
              <a:gsLst>
                <a:gs pos="0">
                  <a:srgbClr val="14CD68"/>
                </a:gs>
                <a:gs pos="100000">
                  <a:srgbClr val="0B6E38"/>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10" name="Rectangles 9"/>
          <p:cNvSpPr/>
          <p:nvPr/>
        </p:nvSpPr>
        <p:spPr>
          <a:xfrm>
            <a:off x="4909820" y="2242185"/>
            <a:ext cx="3548380" cy="397510"/>
          </a:xfrm>
          <a:prstGeom prst="rect">
            <a:avLst/>
          </a:prstGeom>
          <a:ln>
            <a:gradFill>
              <a:gsLst>
                <a:gs pos="0">
                  <a:srgbClr val="14CD68"/>
                </a:gs>
                <a:gs pos="100000">
                  <a:srgbClr val="0B6E38"/>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11" name="Rectangles 10"/>
          <p:cNvSpPr/>
          <p:nvPr/>
        </p:nvSpPr>
        <p:spPr>
          <a:xfrm>
            <a:off x="4867275" y="2980690"/>
            <a:ext cx="3599180" cy="404495"/>
          </a:xfrm>
          <a:prstGeom prst="rect">
            <a:avLst/>
          </a:prstGeom>
          <a:ln>
            <a:gradFill>
              <a:gsLst>
                <a:gs pos="0">
                  <a:srgbClr val="14CD68"/>
                </a:gs>
                <a:gs pos="100000">
                  <a:srgbClr val="0B6E38"/>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12" name="Rectangles 11"/>
          <p:cNvSpPr/>
          <p:nvPr/>
        </p:nvSpPr>
        <p:spPr>
          <a:xfrm>
            <a:off x="4875530" y="3676650"/>
            <a:ext cx="3634105" cy="471170"/>
          </a:xfrm>
          <a:prstGeom prst="rect">
            <a:avLst/>
          </a:prstGeom>
          <a:ln>
            <a:gradFill>
              <a:gsLst>
                <a:gs pos="0">
                  <a:srgbClr val="14CD68"/>
                </a:gs>
                <a:gs pos="100000">
                  <a:srgbClr val="0B6E38"/>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13" name="Rectangles 12"/>
          <p:cNvSpPr/>
          <p:nvPr/>
        </p:nvSpPr>
        <p:spPr>
          <a:xfrm>
            <a:off x="445135" y="4430395"/>
            <a:ext cx="3385185" cy="436880"/>
          </a:xfrm>
          <a:prstGeom prst="rect">
            <a:avLst/>
          </a:prstGeom>
          <a:ln>
            <a:gradFill>
              <a:gsLst>
                <a:gs pos="0">
                  <a:srgbClr val="E30000"/>
                </a:gs>
                <a:gs pos="100000">
                  <a:srgbClr val="760303"/>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14" name="Rectangles 13"/>
          <p:cNvSpPr/>
          <p:nvPr/>
        </p:nvSpPr>
        <p:spPr>
          <a:xfrm>
            <a:off x="4867275" y="4447540"/>
            <a:ext cx="3650615" cy="419735"/>
          </a:xfrm>
          <a:prstGeom prst="rect">
            <a:avLst/>
          </a:prstGeom>
          <a:solidFill>
            <a:schemeClr val="bg1"/>
          </a:solidFill>
          <a:ln>
            <a:gradFill>
              <a:gsLst>
                <a:gs pos="0">
                  <a:srgbClr val="14CD68"/>
                </a:gs>
                <a:gs pos="100000">
                  <a:srgbClr val="0B6E38"/>
                </a:gs>
              </a:gsLst>
            </a:gra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a:p>
        </p:txBody>
      </p:sp>
      <p:sp>
        <p:nvSpPr>
          <p:cNvPr id="15" name="Text Box 14"/>
          <p:cNvSpPr txBox="1"/>
          <p:nvPr/>
        </p:nvSpPr>
        <p:spPr>
          <a:xfrm>
            <a:off x="490220" y="1552575"/>
            <a:ext cx="3328670" cy="388620"/>
          </a:xfrm>
          <a:prstGeom prst="rect">
            <a:avLst/>
          </a:prstGeom>
          <a:noFill/>
        </p:spPr>
        <p:txBody>
          <a:bodyPr wrap="square" rtlCol="0">
            <a:noAutofit/>
          </a:bodyPr>
          <a:lstStyle/>
          <a:p>
            <a:pPr algn="ctr"/>
            <a:r>
              <a:rPr lang="en-IN" altLang="en-US" sz="1800">
                <a:latin typeface="Times New Roman" panose="02020603050405020304" pitchFamily="18" charset="0"/>
                <a:cs typeface="Times New Roman" panose="02020603050405020304" pitchFamily="18" charset="0"/>
              </a:rPr>
              <a:t>IOT SENSORS</a:t>
            </a:r>
          </a:p>
        </p:txBody>
      </p:sp>
      <p:sp>
        <p:nvSpPr>
          <p:cNvPr id="16" name="Text Box 15"/>
          <p:cNvSpPr txBox="1"/>
          <p:nvPr/>
        </p:nvSpPr>
        <p:spPr>
          <a:xfrm>
            <a:off x="476885" y="2284095"/>
            <a:ext cx="3306445" cy="368300"/>
          </a:xfrm>
          <a:prstGeom prst="rect">
            <a:avLst/>
          </a:prstGeom>
          <a:noFill/>
        </p:spPr>
        <p:txBody>
          <a:bodyPr wrap="square" rtlCol="0">
            <a:spAutoFit/>
          </a:bodyPr>
          <a:lstStyle/>
          <a:p>
            <a:pPr algn="ctr"/>
            <a:r>
              <a:rPr lang="en-IN" altLang="en-US" sz="1800">
                <a:latin typeface="Times New Roman" panose="02020603050405020304" pitchFamily="18" charset="0"/>
                <a:cs typeface="Times New Roman" panose="02020603050405020304" pitchFamily="18" charset="0"/>
              </a:rPr>
              <a:t>DATA </a:t>
            </a:r>
            <a:r>
              <a:rPr lang="en-IN" altLang="en-US" sz="1800">
                <a:latin typeface="Times New Roman" panose="02020603050405020304" pitchFamily="18" charset="0"/>
                <a:cs typeface="Times New Roman" panose="02020603050405020304" pitchFamily="18" charset="0"/>
                <a:sym typeface="+mn-ea"/>
              </a:rPr>
              <a:t>TRANSMISSION</a:t>
            </a:r>
            <a:endParaRPr lang="en-IN" altLang="en-US" sz="1800">
              <a:latin typeface="Times New Roman" panose="02020603050405020304" pitchFamily="18" charset="0"/>
              <a:cs typeface="Times New Roman" panose="02020603050405020304" pitchFamily="18" charset="0"/>
            </a:endParaRPr>
          </a:p>
        </p:txBody>
      </p:sp>
      <p:sp>
        <p:nvSpPr>
          <p:cNvPr id="17" name="Text Box 16"/>
          <p:cNvSpPr txBox="1"/>
          <p:nvPr/>
        </p:nvSpPr>
        <p:spPr>
          <a:xfrm>
            <a:off x="526415" y="3032760"/>
            <a:ext cx="3292475" cy="368300"/>
          </a:xfrm>
          <a:prstGeom prst="rect">
            <a:avLst/>
          </a:prstGeom>
          <a:noFill/>
        </p:spPr>
        <p:txBody>
          <a:bodyPr wrap="square" rtlCol="0">
            <a:spAutoFit/>
          </a:bodyPr>
          <a:lstStyle/>
          <a:p>
            <a:pPr algn="ctr"/>
            <a:r>
              <a:rPr lang="en-IN" altLang="en-US" sz="1800">
                <a:latin typeface="Times New Roman" panose="02020603050405020304" pitchFamily="18" charset="0"/>
                <a:cs typeface="Times New Roman" panose="02020603050405020304" pitchFamily="18" charset="0"/>
              </a:rPr>
              <a:t>DATA STORAGE</a:t>
            </a:r>
          </a:p>
        </p:txBody>
      </p:sp>
      <p:sp>
        <p:nvSpPr>
          <p:cNvPr id="19" name="Text Box 18"/>
          <p:cNvSpPr txBox="1"/>
          <p:nvPr/>
        </p:nvSpPr>
        <p:spPr>
          <a:xfrm>
            <a:off x="526415" y="3698240"/>
            <a:ext cx="3090545" cy="434340"/>
          </a:xfrm>
          <a:prstGeom prst="rect">
            <a:avLst/>
          </a:prstGeom>
          <a:noFill/>
        </p:spPr>
        <p:txBody>
          <a:bodyPr wrap="square" rtlCol="0">
            <a:noAutofit/>
          </a:bodyPr>
          <a:lstStyle/>
          <a:p>
            <a:pPr algn="ctr"/>
            <a:r>
              <a:rPr lang="en-IN" altLang="en-US" sz="1800">
                <a:latin typeface="Times New Roman" panose="02020603050405020304" pitchFamily="18" charset="0"/>
                <a:cs typeface="Times New Roman" panose="02020603050405020304" pitchFamily="18" charset="0"/>
              </a:rPr>
              <a:t>DATA </a:t>
            </a:r>
            <a:r>
              <a:rPr lang="en-IN" altLang="en-US" sz="1800">
                <a:latin typeface="Times New Roman" panose="02020603050405020304" pitchFamily="18" charset="0"/>
                <a:cs typeface="Times New Roman" panose="02020603050405020304" pitchFamily="18" charset="0"/>
                <a:sym typeface="+mn-ea"/>
              </a:rPr>
              <a:t>PROCESSING(AI)</a:t>
            </a:r>
            <a:endParaRPr lang="en-IN" altLang="en-US" sz="1800">
              <a:latin typeface="Times New Roman" panose="02020603050405020304" pitchFamily="18" charset="0"/>
              <a:cs typeface="Times New Roman" panose="02020603050405020304" pitchFamily="18" charset="0"/>
            </a:endParaRPr>
          </a:p>
          <a:p>
            <a:pPr algn="ctr"/>
            <a:endParaRPr lang="en-IN" altLang="en-US" sz="1800">
              <a:latin typeface="Times New Roman" panose="02020603050405020304" pitchFamily="18" charset="0"/>
              <a:cs typeface="Times New Roman" panose="02020603050405020304" pitchFamily="18" charset="0"/>
            </a:endParaRPr>
          </a:p>
        </p:txBody>
      </p:sp>
      <p:sp>
        <p:nvSpPr>
          <p:cNvPr id="20" name="Text Box 19"/>
          <p:cNvSpPr txBox="1"/>
          <p:nvPr/>
        </p:nvSpPr>
        <p:spPr>
          <a:xfrm>
            <a:off x="526415" y="4452620"/>
            <a:ext cx="2947035" cy="368300"/>
          </a:xfrm>
          <a:prstGeom prst="rect">
            <a:avLst/>
          </a:prstGeom>
          <a:noFill/>
        </p:spPr>
        <p:txBody>
          <a:bodyPr wrap="square" rtlCol="0">
            <a:spAutoFit/>
          </a:bodyPr>
          <a:lstStyle/>
          <a:p>
            <a:pPr algn="ctr"/>
            <a:r>
              <a:rPr lang="en-IN" altLang="en-US" sz="1800">
                <a:latin typeface="Times New Roman" panose="02020603050405020304" pitchFamily="18" charset="0"/>
                <a:cs typeface="Times New Roman" panose="02020603050405020304" pitchFamily="18" charset="0"/>
              </a:rPr>
              <a:t>ACTUATORS</a:t>
            </a:r>
          </a:p>
        </p:txBody>
      </p:sp>
      <p:sp>
        <p:nvSpPr>
          <p:cNvPr id="23" name="Text Box 22"/>
          <p:cNvSpPr txBox="1"/>
          <p:nvPr/>
        </p:nvSpPr>
        <p:spPr>
          <a:xfrm>
            <a:off x="4799330" y="977900"/>
            <a:ext cx="4065270" cy="414020"/>
          </a:xfrm>
          <a:prstGeom prst="rect">
            <a:avLst/>
          </a:prstGeom>
          <a:noFill/>
        </p:spPr>
        <p:txBody>
          <a:bodyPr wrap="square" rtlCol="0">
            <a:noAutofit/>
          </a:bodyPr>
          <a:lstStyle/>
          <a:p>
            <a:pPr algn="ctr"/>
            <a:r>
              <a:rPr lang="en-IN" altLang="en-US" sz="1800" b="1">
                <a:latin typeface="Times New Roman" panose="02020603050405020304" pitchFamily="18" charset="0"/>
                <a:cs typeface="Times New Roman" panose="02020603050405020304" pitchFamily="18" charset="0"/>
              </a:rPr>
              <a:t>USE-CASE  DIAGRAM</a:t>
            </a:r>
            <a:endParaRPr lang="en-IN" altLang="en-US" sz="1800" b="1" dirty="0">
              <a:latin typeface="Times New Roman" panose="02020603050405020304" pitchFamily="18" charset="0"/>
              <a:cs typeface="Times New Roman" panose="02020603050405020304" pitchFamily="18" charset="0"/>
            </a:endParaRPr>
          </a:p>
        </p:txBody>
      </p:sp>
      <p:sp>
        <p:nvSpPr>
          <p:cNvPr id="24" name="Text Box 23"/>
          <p:cNvSpPr txBox="1"/>
          <p:nvPr/>
        </p:nvSpPr>
        <p:spPr>
          <a:xfrm>
            <a:off x="4991100" y="1632585"/>
            <a:ext cx="3048000" cy="368300"/>
          </a:xfrm>
          <a:prstGeom prst="rect">
            <a:avLst/>
          </a:prstGeom>
          <a:noFill/>
        </p:spPr>
        <p:txBody>
          <a:bodyPr wrap="square" rtlCol="0">
            <a:spAutoFit/>
          </a:bodyPr>
          <a:lstStyle/>
          <a:p>
            <a:pPr algn="ctr"/>
            <a:r>
              <a:rPr lang="en-IN" altLang="en-US" sz="1800">
                <a:latin typeface="Times New Roman" panose="02020603050405020304" pitchFamily="18" charset="0"/>
                <a:cs typeface="Times New Roman" panose="02020603050405020304" pitchFamily="18" charset="0"/>
              </a:rPr>
              <a:t>FARMERS</a:t>
            </a:r>
          </a:p>
        </p:txBody>
      </p:sp>
      <p:sp>
        <p:nvSpPr>
          <p:cNvPr id="26" name="Text Box 25"/>
          <p:cNvSpPr txBox="1"/>
          <p:nvPr/>
        </p:nvSpPr>
        <p:spPr>
          <a:xfrm>
            <a:off x="5086985" y="2279650"/>
            <a:ext cx="3211830" cy="368300"/>
          </a:xfrm>
          <a:prstGeom prst="rect">
            <a:avLst/>
          </a:prstGeom>
          <a:noFill/>
        </p:spPr>
        <p:txBody>
          <a:bodyPr wrap="square" rtlCol="0">
            <a:spAutoFit/>
          </a:bodyPr>
          <a:lstStyle/>
          <a:p>
            <a:pPr algn="ctr"/>
            <a:r>
              <a:rPr lang="en-IN" altLang="en-US" sz="1800">
                <a:latin typeface="Times New Roman" panose="02020603050405020304" pitchFamily="18" charset="0"/>
                <a:cs typeface="Times New Roman" panose="02020603050405020304" pitchFamily="18" charset="0"/>
              </a:rPr>
              <a:t>IOT SYSTEM</a:t>
            </a:r>
          </a:p>
        </p:txBody>
      </p:sp>
      <p:sp>
        <p:nvSpPr>
          <p:cNvPr id="27" name="Text Box 26"/>
          <p:cNvSpPr txBox="1"/>
          <p:nvPr/>
        </p:nvSpPr>
        <p:spPr>
          <a:xfrm>
            <a:off x="5006975" y="2966085"/>
            <a:ext cx="3274695" cy="368300"/>
          </a:xfrm>
          <a:prstGeom prst="rect">
            <a:avLst/>
          </a:prstGeom>
          <a:noFill/>
        </p:spPr>
        <p:txBody>
          <a:bodyPr wrap="square" rtlCol="0">
            <a:spAutoFit/>
          </a:bodyPr>
          <a:lstStyle/>
          <a:p>
            <a:pPr algn="ctr"/>
            <a:r>
              <a:rPr lang="en-IN" altLang="en-US" sz="1800">
                <a:latin typeface="Times New Roman" panose="02020603050405020304" pitchFamily="18" charset="0"/>
                <a:cs typeface="Times New Roman" panose="02020603050405020304" pitchFamily="18" charset="0"/>
              </a:rPr>
              <a:t>AI SYSTEM</a:t>
            </a:r>
          </a:p>
        </p:txBody>
      </p:sp>
      <p:sp>
        <p:nvSpPr>
          <p:cNvPr id="28" name="Text Box 27"/>
          <p:cNvSpPr txBox="1"/>
          <p:nvPr/>
        </p:nvSpPr>
        <p:spPr>
          <a:xfrm>
            <a:off x="4919345" y="3773170"/>
            <a:ext cx="3505835" cy="368300"/>
          </a:xfrm>
          <a:prstGeom prst="rect">
            <a:avLst/>
          </a:prstGeom>
          <a:noFill/>
        </p:spPr>
        <p:txBody>
          <a:bodyPr wrap="square" rtlCol="0">
            <a:spAutoFit/>
          </a:bodyPr>
          <a:lstStyle/>
          <a:p>
            <a:pPr algn="ctr"/>
            <a:r>
              <a:rPr lang="en-IN" altLang="en-US" sz="1800">
                <a:latin typeface="Times New Roman" panose="02020603050405020304" pitchFamily="18" charset="0"/>
                <a:cs typeface="Times New Roman" panose="02020603050405020304" pitchFamily="18" charset="0"/>
              </a:rPr>
              <a:t>WEATHER SERVICE</a:t>
            </a:r>
          </a:p>
        </p:txBody>
      </p:sp>
      <p:sp>
        <p:nvSpPr>
          <p:cNvPr id="29" name="Text Box 28"/>
          <p:cNvSpPr txBox="1"/>
          <p:nvPr/>
        </p:nvSpPr>
        <p:spPr>
          <a:xfrm>
            <a:off x="5006975" y="4475480"/>
            <a:ext cx="3048000" cy="368300"/>
          </a:xfrm>
          <a:prstGeom prst="rect">
            <a:avLst/>
          </a:prstGeom>
          <a:noFill/>
        </p:spPr>
        <p:txBody>
          <a:bodyPr wrap="square" rtlCol="0">
            <a:spAutoFit/>
          </a:bodyPr>
          <a:lstStyle/>
          <a:p>
            <a:pPr algn="ctr"/>
            <a:r>
              <a:rPr lang="en-IN" altLang="en-US" sz="1800">
                <a:latin typeface="Times New Roman" panose="02020603050405020304" pitchFamily="18" charset="0"/>
                <a:cs typeface="Times New Roman" panose="02020603050405020304" pitchFamily="18" charset="0"/>
              </a:rPr>
              <a:t>USER INTERFACE</a:t>
            </a:r>
          </a:p>
        </p:txBody>
      </p:sp>
      <p:cxnSp>
        <p:nvCxnSpPr>
          <p:cNvPr id="3" name="Straight Arrow Connector 2"/>
          <p:cNvCxnSpPr>
            <a:stCxn id="15" idx="2"/>
          </p:cNvCxnSpPr>
          <p:nvPr/>
        </p:nvCxnSpPr>
        <p:spPr>
          <a:xfrm>
            <a:off x="2154555" y="1941195"/>
            <a:ext cx="10160" cy="29527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4" name="Straight Arrow Connector 3"/>
          <p:cNvCxnSpPr/>
          <p:nvPr>
            <p:custDataLst>
              <p:tags r:id="rId1"/>
            </p:custDataLst>
          </p:nvPr>
        </p:nvCxnSpPr>
        <p:spPr>
          <a:xfrm>
            <a:off x="2164715" y="2632075"/>
            <a:ext cx="10160" cy="29527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6" name="Straight Arrow Connector 5"/>
          <p:cNvCxnSpPr/>
          <p:nvPr>
            <p:custDataLst>
              <p:tags r:id="rId2"/>
            </p:custDataLst>
          </p:nvPr>
        </p:nvCxnSpPr>
        <p:spPr>
          <a:xfrm>
            <a:off x="2154555" y="3394075"/>
            <a:ext cx="10160" cy="29527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8" name="Straight Arrow Connector 17"/>
          <p:cNvCxnSpPr/>
          <p:nvPr>
            <p:custDataLst>
              <p:tags r:id="rId3"/>
            </p:custDataLst>
          </p:nvPr>
        </p:nvCxnSpPr>
        <p:spPr>
          <a:xfrm>
            <a:off x="2144395" y="4120515"/>
            <a:ext cx="10160" cy="29527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21" name="Straight Arrow Connector 20"/>
          <p:cNvCxnSpPr/>
          <p:nvPr>
            <p:custDataLst>
              <p:tags r:id="rId4"/>
            </p:custDataLst>
          </p:nvPr>
        </p:nvCxnSpPr>
        <p:spPr>
          <a:xfrm>
            <a:off x="6708775" y="1941195"/>
            <a:ext cx="10160" cy="29527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22" name="Straight Arrow Connector 21"/>
          <p:cNvCxnSpPr/>
          <p:nvPr>
            <p:custDataLst>
              <p:tags r:id="rId5"/>
            </p:custDataLst>
          </p:nvPr>
        </p:nvCxnSpPr>
        <p:spPr>
          <a:xfrm>
            <a:off x="6708775" y="2662555"/>
            <a:ext cx="10160" cy="29527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25" name="Straight Arrow Connector 24"/>
          <p:cNvCxnSpPr/>
          <p:nvPr>
            <p:custDataLst>
              <p:tags r:id="rId6"/>
            </p:custDataLst>
          </p:nvPr>
        </p:nvCxnSpPr>
        <p:spPr>
          <a:xfrm>
            <a:off x="6718935" y="3357880"/>
            <a:ext cx="10160" cy="29527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30" name="Straight Arrow Connector 29"/>
          <p:cNvCxnSpPr/>
          <p:nvPr>
            <p:custDataLst>
              <p:tags r:id="rId7"/>
            </p:custDataLst>
          </p:nvPr>
        </p:nvCxnSpPr>
        <p:spPr>
          <a:xfrm>
            <a:off x="6729095" y="4114165"/>
            <a:ext cx="10160" cy="29527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95" name="Google Shape;95;p18"/>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96" name="Google Shape;96;p18"/>
          <p:cNvPicPr preferRelativeResize="0"/>
          <p:nvPr/>
        </p:nvPicPr>
        <p:blipFill rotWithShape="1">
          <a:blip r:embed="rId3"/>
          <a:srcRect/>
          <a:stretch>
            <a:fillRect/>
          </a:stretch>
        </p:blipFill>
        <p:spPr>
          <a:xfrm>
            <a:off x="0" y="0"/>
            <a:ext cx="9144003" cy="5143501"/>
          </a:xfrm>
          <a:prstGeom prst="rect">
            <a:avLst/>
          </a:prstGeom>
          <a:noFill/>
          <a:ln>
            <a:noFill/>
          </a:ln>
        </p:spPr>
      </p:pic>
      <p:sp>
        <p:nvSpPr>
          <p:cNvPr id="97" name="Google Shape;97;p18"/>
          <p:cNvSpPr txBox="1"/>
          <p:nvPr/>
        </p:nvSpPr>
        <p:spPr>
          <a:xfrm>
            <a:off x="219710" y="804545"/>
            <a:ext cx="8612505" cy="39560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Wireframes/Mock diagrams of the proposed solution</a:t>
            </a:r>
            <a:endParaRPr sz="1800"/>
          </a:p>
        </p:txBody>
      </p:sp>
      <p:pic>
        <p:nvPicPr>
          <p:cNvPr id="2" name="Picture 1"/>
          <p:cNvPicPr>
            <a:picLocks noChangeAspect="1"/>
          </p:cNvPicPr>
          <p:nvPr/>
        </p:nvPicPr>
        <p:blipFill>
          <a:blip r:embed="rId4"/>
          <a:stretch>
            <a:fillRect/>
          </a:stretch>
        </p:blipFill>
        <p:spPr>
          <a:xfrm rot="16200000">
            <a:off x="2740660" y="-1031875"/>
            <a:ext cx="3659505" cy="831659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03" name="Google Shape;103;p1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04" name="Google Shape;104;p19"/>
          <p:cNvPicPr preferRelativeResize="0"/>
          <p:nvPr/>
        </p:nvPicPr>
        <p:blipFill rotWithShape="1">
          <a:blip r:embed="rId4"/>
          <a:srcRect/>
          <a:stretch>
            <a:fillRect/>
          </a:stretch>
        </p:blipFill>
        <p:spPr>
          <a:xfrm>
            <a:off x="0" y="0"/>
            <a:ext cx="9144003" cy="5143501"/>
          </a:xfrm>
          <a:prstGeom prst="rect">
            <a:avLst/>
          </a:prstGeom>
          <a:noFill/>
          <a:ln>
            <a:noFill/>
          </a:ln>
        </p:spPr>
      </p:pic>
      <p:sp>
        <p:nvSpPr>
          <p:cNvPr id="105" name="Google Shape;105;p19"/>
          <p:cNvSpPr txBox="1"/>
          <p:nvPr/>
        </p:nvSpPr>
        <p:spPr>
          <a:xfrm>
            <a:off x="158825" y="928525"/>
            <a:ext cx="8759700" cy="5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Architecture diagram of the proposed solution</a:t>
            </a:r>
            <a:endParaRPr sz="1800"/>
          </a:p>
        </p:txBody>
      </p:sp>
      <p:pic>
        <p:nvPicPr>
          <p:cNvPr id="2" name="Picture 1"/>
          <p:cNvPicPr>
            <a:picLocks noChangeAspect="1"/>
          </p:cNvPicPr>
          <p:nvPr>
            <p:custDataLst>
              <p:tags r:id="rId1"/>
            </p:custDataLst>
          </p:nvPr>
        </p:nvPicPr>
        <p:blipFill>
          <a:blip r:embed="rId5"/>
          <a:stretch>
            <a:fillRect/>
          </a:stretch>
        </p:blipFill>
        <p:spPr>
          <a:xfrm>
            <a:off x="1193165" y="1447165"/>
            <a:ext cx="6087110" cy="3565525"/>
          </a:xfrm>
          <a:prstGeom prst="rect">
            <a:avLst/>
          </a:prstGeom>
        </p:spPr>
      </p:pic>
      <p:pic>
        <p:nvPicPr>
          <p:cNvPr id="1026" name="Picture 2" descr="ESP32 CP2102 USB-C | 3DAndy.com">
            <a:extLst>
              <a:ext uri="{FF2B5EF4-FFF2-40B4-BE49-F238E27FC236}">
                <a16:creationId xmlns:a16="http://schemas.microsoft.com/office/drawing/2014/main" id="{16AA105C-D749-669F-9571-A460E75EAC9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5467" b="25000"/>
          <a:stretch/>
        </p:blipFill>
        <p:spPr bwMode="auto">
          <a:xfrm rot="5400000">
            <a:off x="792156" y="2985291"/>
            <a:ext cx="2209019" cy="115014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11" name="Google Shape;111;p20"/>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12" name="Google Shape;112;p20"/>
          <p:cNvPicPr preferRelativeResize="0"/>
          <p:nvPr/>
        </p:nvPicPr>
        <p:blipFill rotWithShape="1">
          <a:blip r:embed="rId3"/>
          <a:srcRect/>
          <a:stretch>
            <a:fillRect/>
          </a:stretch>
        </p:blipFill>
        <p:spPr>
          <a:xfrm>
            <a:off x="0" y="0"/>
            <a:ext cx="9144003" cy="5143501"/>
          </a:xfrm>
          <a:prstGeom prst="rect">
            <a:avLst/>
          </a:prstGeom>
          <a:noFill/>
          <a:ln>
            <a:noFill/>
          </a:ln>
        </p:spPr>
      </p:pic>
      <p:sp>
        <p:nvSpPr>
          <p:cNvPr id="113" name="Google Shape;113;p20"/>
          <p:cNvSpPr txBox="1"/>
          <p:nvPr/>
        </p:nvSpPr>
        <p:spPr>
          <a:xfrm>
            <a:off x="207700" y="977375"/>
            <a:ext cx="8624700" cy="53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t>Technologies to be used in the solution</a:t>
            </a:r>
            <a:endParaRPr sz="1800"/>
          </a:p>
        </p:txBody>
      </p:sp>
      <p:graphicFrame>
        <p:nvGraphicFramePr>
          <p:cNvPr id="3" name="Table 2"/>
          <p:cNvGraphicFramePr/>
          <p:nvPr/>
        </p:nvGraphicFramePr>
        <p:xfrm>
          <a:off x="1450975" y="1515110"/>
          <a:ext cx="6400165" cy="3048000"/>
        </p:xfrm>
        <a:graphic>
          <a:graphicData uri="http://schemas.openxmlformats.org/drawingml/2006/table">
            <a:tbl>
              <a:tblPr firstRow="1" bandRow="1">
                <a:tableStyleId>{5C22544A-7EE6-4342-B048-85BDC9FD1C3A}</a:tableStyleId>
              </a:tblPr>
              <a:tblGrid>
                <a:gridCol w="3199765">
                  <a:extLst>
                    <a:ext uri="{9D8B030D-6E8A-4147-A177-3AD203B41FA5}">
                      <a16:colId xmlns:a16="http://schemas.microsoft.com/office/drawing/2014/main" val="20000"/>
                    </a:ext>
                  </a:extLst>
                </a:gridCol>
                <a:gridCol w="3199765">
                  <a:extLst>
                    <a:ext uri="{9D8B030D-6E8A-4147-A177-3AD203B41FA5}">
                      <a16:colId xmlns:a16="http://schemas.microsoft.com/office/drawing/2014/main" val="20001"/>
                    </a:ext>
                  </a:extLst>
                </a:gridCol>
              </a:tblGrid>
              <a:tr h="381000">
                <a:tc>
                  <a:txBody>
                    <a:bodyPr/>
                    <a:lstStyle/>
                    <a:p>
                      <a:pPr algn="ctr">
                        <a:buNone/>
                      </a:pPr>
                      <a:r>
                        <a:rPr lang="en-IN" altLang="en-US" b="1">
                          <a:solidFill>
                            <a:schemeClr val="tx1"/>
                          </a:solidFill>
                          <a:latin typeface="Times New Roman" panose="02020603050405020304" pitchFamily="18" charset="0"/>
                          <a:cs typeface="Times New Roman" panose="02020603050405020304" pitchFamily="18" charset="0"/>
                        </a:rPr>
                        <a:t>HARDWARE</a:t>
                      </a:r>
                    </a:p>
                  </a:txBody>
                  <a:tcPr>
                    <a:solidFill>
                      <a:srgbClr val="F6CD59"/>
                    </a:solidFill>
                  </a:tcPr>
                </a:tc>
                <a:tc>
                  <a:txBody>
                    <a:bodyPr/>
                    <a:lstStyle/>
                    <a:p>
                      <a:pPr algn="ctr">
                        <a:buNone/>
                      </a:pPr>
                      <a:r>
                        <a:rPr lang="en-IN" altLang="en-US" b="1">
                          <a:solidFill>
                            <a:schemeClr val="tx1"/>
                          </a:solidFill>
                          <a:latin typeface="Times New Roman" panose="02020603050405020304" pitchFamily="18" charset="0"/>
                          <a:cs typeface="Times New Roman" panose="02020603050405020304" pitchFamily="18" charset="0"/>
                        </a:rPr>
                        <a:t>SOFTWARE</a:t>
                      </a:r>
                    </a:p>
                  </a:txBody>
                  <a:tcPr>
                    <a:solidFill>
                      <a:srgbClr val="F6CD59"/>
                    </a:solidFill>
                  </a:tcPr>
                </a:tc>
                <a:extLst>
                  <a:ext uri="{0D108BD9-81ED-4DB2-BD59-A6C34878D82A}">
                    <a16:rowId xmlns:a16="http://schemas.microsoft.com/office/drawing/2014/main" val="10000"/>
                  </a:ext>
                </a:extLst>
              </a:tr>
              <a:tr h="381000">
                <a:tc>
                  <a:txBody>
                    <a:bodyPr/>
                    <a:lstStyle/>
                    <a:p>
                      <a:pPr algn="ctr">
                        <a:buNone/>
                      </a:pPr>
                      <a:r>
                        <a:rPr lang="en-IN" altLang="en-US" b="1">
                          <a:latin typeface="Times New Roman" panose="02020603050405020304" pitchFamily="18" charset="0"/>
                          <a:cs typeface="Times New Roman" panose="02020603050405020304" pitchFamily="18" charset="0"/>
                        </a:rPr>
                        <a:t>ESP32</a:t>
                      </a:r>
                    </a:p>
                  </a:txBody>
                  <a:tcPr>
                    <a:solidFill>
                      <a:srgbClr val="F6CD59"/>
                    </a:solidFill>
                  </a:tcPr>
                </a:tc>
                <a:tc>
                  <a:txBody>
                    <a:bodyPr/>
                    <a:lstStyle/>
                    <a:p>
                      <a:pPr algn="ctr">
                        <a:buNone/>
                      </a:pPr>
                      <a:r>
                        <a:rPr lang="en-IN" altLang="en-US" b="1">
                          <a:latin typeface="Times New Roman" panose="02020603050405020304" pitchFamily="18" charset="0"/>
                          <a:cs typeface="Times New Roman" panose="02020603050405020304" pitchFamily="18" charset="0"/>
                        </a:rPr>
                        <a:t>ARDUINO IDE</a:t>
                      </a:r>
                    </a:p>
                  </a:txBody>
                  <a:tcPr>
                    <a:solidFill>
                      <a:srgbClr val="F6CD59"/>
                    </a:solidFill>
                  </a:tcPr>
                </a:tc>
                <a:extLst>
                  <a:ext uri="{0D108BD9-81ED-4DB2-BD59-A6C34878D82A}">
                    <a16:rowId xmlns:a16="http://schemas.microsoft.com/office/drawing/2014/main" val="10001"/>
                  </a:ext>
                </a:extLst>
              </a:tr>
              <a:tr h="381000">
                <a:tc>
                  <a:txBody>
                    <a:bodyPr/>
                    <a:lstStyle/>
                    <a:p>
                      <a:pPr algn="ctr">
                        <a:buNone/>
                      </a:pPr>
                      <a:r>
                        <a:rPr lang="en-IN" altLang="en-US" b="1">
                          <a:latin typeface="Times New Roman" panose="02020603050405020304" pitchFamily="18" charset="0"/>
                          <a:cs typeface="Times New Roman" panose="02020603050405020304" pitchFamily="18" charset="0"/>
                        </a:rPr>
                        <a:t>SOIL MOISTURE SENSOR</a:t>
                      </a:r>
                    </a:p>
                  </a:txBody>
                  <a:tcPr>
                    <a:solidFill>
                      <a:srgbClr val="F6CD59"/>
                    </a:solidFill>
                  </a:tcPr>
                </a:tc>
                <a:tc>
                  <a:txBody>
                    <a:bodyPr/>
                    <a:lstStyle/>
                    <a:p>
                      <a:pPr algn="ctr">
                        <a:buNone/>
                      </a:pPr>
                      <a:r>
                        <a:rPr lang="en-IN" altLang="en-US" b="1">
                          <a:latin typeface="Times New Roman" panose="02020603050405020304" pitchFamily="18" charset="0"/>
                          <a:cs typeface="Times New Roman" panose="02020603050405020304" pitchFamily="18" charset="0"/>
                        </a:rPr>
                        <a:t>FIREBASE</a:t>
                      </a:r>
                    </a:p>
                  </a:txBody>
                  <a:tcPr>
                    <a:solidFill>
                      <a:srgbClr val="F6CD59"/>
                    </a:solidFill>
                  </a:tcPr>
                </a:tc>
                <a:extLst>
                  <a:ext uri="{0D108BD9-81ED-4DB2-BD59-A6C34878D82A}">
                    <a16:rowId xmlns:a16="http://schemas.microsoft.com/office/drawing/2014/main" val="10002"/>
                  </a:ext>
                </a:extLst>
              </a:tr>
              <a:tr h="381000">
                <a:tc>
                  <a:txBody>
                    <a:bodyPr/>
                    <a:lstStyle/>
                    <a:p>
                      <a:pPr algn="ctr">
                        <a:buNone/>
                      </a:pPr>
                      <a:r>
                        <a:rPr lang="en-IN" altLang="en-US" b="1">
                          <a:latin typeface="Times New Roman" panose="02020603050405020304" pitchFamily="18" charset="0"/>
                          <a:cs typeface="Times New Roman" panose="02020603050405020304" pitchFamily="18" charset="0"/>
                        </a:rPr>
                        <a:t>MOTOR OR SOLENOID VALVE</a:t>
                      </a:r>
                    </a:p>
                  </a:txBody>
                  <a:tcPr>
                    <a:solidFill>
                      <a:srgbClr val="F6CD59"/>
                    </a:solidFill>
                  </a:tcPr>
                </a:tc>
                <a:tc>
                  <a:txBody>
                    <a:bodyPr/>
                    <a:lstStyle/>
                    <a:p>
                      <a:pPr algn="ctr">
                        <a:buNone/>
                      </a:pPr>
                      <a:r>
                        <a:rPr lang="en-IN" altLang="en-US" b="1">
                          <a:latin typeface="Times New Roman" panose="02020603050405020304" pitchFamily="18" charset="0"/>
                          <a:cs typeface="Times New Roman" panose="02020603050405020304" pitchFamily="18" charset="0"/>
                        </a:rPr>
                        <a:t>PANDAS</a:t>
                      </a:r>
                    </a:p>
                  </a:txBody>
                  <a:tcPr>
                    <a:solidFill>
                      <a:srgbClr val="F6CD59"/>
                    </a:solidFill>
                  </a:tcPr>
                </a:tc>
                <a:extLst>
                  <a:ext uri="{0D108BD9-81ED-4DB2-BD59-A6C34878D82A}">
                    <a16:rowId xmlns:a16="http://schemas.microsoft.com/office/drawing/2014/main" val="10003"/>
                  </a:ext>
                </a:extLst>
              </a:tr>
              <a:tr h="381000">
                <a:tc>
                  <a:txBody>
                    <a:bodyPr/>
                    <a:lstStyle/>
                    <a:p>
                      <a:pPr algn="ctr">
                        <a:buNone/>
                      </a:pPr>
                      <a:r>
                        <a:rPr lang="en-IN" altLang="en-US" b="1">
                          <a:latin typeface="Times New Roman" panose="02020603050405020304" pitchFamily="18" charset="0"/>
                          <a:cs typeface="Times New Roman" panose="02020603050405020304" pitchFamily="18" charset="0"/>
                        </a:rPr>
                        <a:t>HUMIDITY SENSOR(DHT11)</a:t>
                      </a:r>
                    </a:p>
                  </a:txBody>
                  <a:tcPr>
                    <a:solidFill>
                      <a:srgbClr val="F6CD59"/>
                    </a:solidFill>
                  </a:tcPr>
                </a:tc>
                <a:tc>
                  <a:txBody>
                    <a:bodyPr/>
                    <a:lstStyle/>
                    <a:p>
                      <a:pPr algn="ctr">
                        <a:buNone/>
                      </a:pPr>
                      <a:r>
                        <a:rPr lang="en-IN" altLang="en-US" b="1">
                          <a:latin typeface="Times New Roman" panose="02020603050405020304" pitchFamily="18" charset="0"/>
                          <a:cs typeface="Times New Roman" panose="02020603050405020304" pitchFamily="18" charset="0"/>
                        </a:rPr>
                        <a:t>TENSORFLOW</a:t>
                      </a:r>
                    </a:p>
                  </a:txBody>
                  <a:tcPr>
                    <a:solidFill>
                      <a:srgbClr val="F6CD59"/>
                    </a:solidFill>
                  </a:tcPr>
                </a:tc>
                <a:extLst>
                  <a:ext uri="{0D108BD9-81ED-4DB2-BD59-A6C34878D82A}">
                    <a16:rowId xmlns:a16="http://schemas.microsoft.com/office/drawing/2014/main" val="10004"/>
                  </a:ext>
                </a:extLst>
              </a:tr>
              <a:tr h="381000">
                <a:tc>
                  <a:txBody>
                    <a:bodyPr/>
                    <a:lstStyle/>
                    <a:p>
                      <a:pPr algn="ctr">
                        <a:buNone/>
                      </a:pPr>
                      <a:r>
                        <a:rPr lang="en-IN" altLang="en-US" b="1">
                          <a:latin typeface="Times New Roman" panose="02020603050405020304" pitchFamily="18" charset="0"/>
                          <a:cs typeface="Times New Roman" panose="02020603050405020304" pitchFamily="18" charset="0"/>
                        </a:rPr>
                        <a:t>LDR SENSOR</a:t>
                      </a:r>
                    </a:p>
                  </a:txBody>
                  <a:tcPr>
                    <a:solidFill>
                      <a:srgbClr val="F6CD59"/>
                    </a:solidFill>
                  </a:tcPr>
                </a:tc>
                <a:tc>
                  <a:txBody>
                    <a:bodyPr/>
                    <a:lstStyle/>
                    <a:p>
                      <a:pPr algn="ctr">
                        <a:buNone/>
                      </a:pPr>
                      <a:r>
                        <a:rPr lang="en-IN" altLang="en-US" b="1">
                          <a:latin typeface="Times New Roman" panose="02020603050405020304" pitchFamily="18" charset="0"/>
                          <a:cs typeface="Times New Roman" panose="02020603050405020304" pitchFamily="18" charset="0"/>
                        </a:rPr>
                        <a:t>GITHUB</a:t>
                      </a:r>
                    </a:p>
                  </a:txBody>
                  <a:tcPr>
                    <a:solidFill>
                      <a:srgbClr val="F6CD59"/>
                    </a:solidFill>
                  </a:tcPr>
                </a:tc>
                <a:extLst>
                  <a:ext uri="{0D108BD9-81ED-4DB2-BD59-A6C34878D82A}">
                    <a16:rowId xmlns:a16="http://schemas.microsoft.com/office/drawing/2014/main" val="10005"/>
                  </a:ext>
                </a:extLst>
              </a:tr>
              <a:tr h="381000">
                <a:tc>
                  <a:txBody>
                    <a:bodyPr/>
                    <a:lstStyle/>
                    <a:p>
                      <a:pPr algn="ctr">
                        <a:buNone/>
                      </a:pPr>
                      <a:r>
                        <a:rPr lang="en-IN" altLang="en-US" b="1">
                          <a:latin typeface="Times New Roman" panose="02020603050405020304" pitchFamily="18" charset="0"/>
                          <a:cs typeface="Times New Roman" panose="02020603050405020304" pitchFamily="18" charset="0"/>
                        </a:rPr>
                        <a:t>TEMPERATURE SENSOR(BMP280)</a:t>
                      </a:r>
                    </a:p>
                  </a:txBody>
                  <a:tcPr>
                    <a:solidFill>
                      <a:srgbClr val="F6CD59"/>
                    </a:solidFill>
                  </a:tcPr>
                </a:tc>
                <a:tc>
                  <a:txBody>
                    <a:bodyPr/>
                    <a:lstStyle/>
                    <a:p>
                      <a:pPr algn="ctr">
                        <a:buNone/>
                      </a:pPr>
                      <a:r>
                        <a:rPr lang="en-IN" altLang="en-US" b="1">
                          <a:latin typeface="Times New Roman" panose="02020603050405020304" pitchFamily="18" charset="0"/>
                          <a:cs typeface="Times New Roman" panose="02020603050405020304" pitchFamily="18" charset="0"/>
                        </a:rPr>
                        <a:t>LIBRARIES FOR SENSORS</a:t>
                      </a:r>
                    </a:p>
                  </a:txBody>
                  <a:tcPr>
                    <a:solidFill>
                      <a:srgbClr val="F6CD59"/>
                    </a:solidFill>
                  </a:tcPr>
                </a:tc>
                <a:extLst>
                  <a:ext uri="{0D108BD9-81ED-4DB2-BD59-A6C34878D82A}">
                    <a16:rowId xmlns:a16="http://schemas.microsoft.com/office/drawing/2014/main" val="10006"/>
                  </a:ext>
                </a:extLst>
              </a:tr>
              <a:tr h="381000">
                <a:tc>
                  <a:txBody>
                    <a:bodyPr/>
                    <a:lstStyle/>
                    <a:p>
                      <a:pPr algn="ctr">
                        <a:buNone/>
                      </a:pPr>
                      <a:r>
                        <a:rPr lang="en-IN" altLang="en-US" b="1">
                          <a:latin typeface="Times New Roman" panose="02020603050405020304" pitchFamily="18" charset="0"/>
                          <a:cs typeface="Times New Roman" panose="02020603050405020304" pitchFamily="18" charset="0"/>
                        </a:rPr>
                        <a:t>POWER SOURCE</a:t>
                      </a:r>
                    </a:p>
                  </a:txBody>
                  <a:tcPr>
                    <a:solidFill>
                      <a:srgbClr val="F6CD59"/>
                    </a:solidFill>
                  </a:tcPr>
                </a:tc>
                <a:tc>
                  <a:txBody>
                    <a:bodyPr/>
                    <a:lstStyle/>
                    <a:p>
                      <a:pPr algn="ctr">
                        <a:buNone/>
                      </a:pPr>
                      <a:r>
                        <a:rPr lang="en-IN" altLang="en-US" b="1">
                          <a:latin typeface="Times New Roman" panose="02020603050405020304" pitchFamily="18" charset="0"/>
                          <a:cs typeface="Times New Roman" panose="02020603050405020304" pitchFamily="18" charset="0"/>
                        </a:rPr>
                        <a:t>SCIKIT</a:t>
                      </a:r>
                    </a:p>
                  </a:txBody>
                  <a:tcPr>
                    <a:solidFill>
                      <a:srgbClr val="F6CD59"/>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19" name="Google Shape;119;p2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120" name="Google Shape;120;p21"/>
          <p:cNvPicPr preferRelativeResize="0"/>
          <p:nvPr/>
        </p:nvPicPr>
        <p:blipFill rotWithShape="1">
          <a:blip r:embed="rId3"/>
          <a:srcRect/>
          <a:stretch>
            <a:fillRect/>
          </a:stretch>
        </p:blipFill>
        <p:spPr>
          <a:xfrm>
            <a:off x="0" y="0"/>
            <a:ext cx="9144003" cy="5143501"/>
          </a:xfrm>
          <a:prstGeom prst="rect">
            <a:avLst/>
          </a:prstGeom>
          <a:noFill/>
          <a:ln>
            <a:noFill/>
          </a:ln>
        </p:spPr>
      </p:pic>
      <p:sp>
        <p:nvSpPr>
          <p:cNvPr id="121" name="Google Shape;121;p21"/>
          <p:cNvSpPr txBox="1"/>
          <p:nvPr/>
        </p:nvSpPr>
        <p:spPr>
          <a:xfrm>
            <a:off x="146600" y="977375"/>
            <a:ext cx="8784300" cy="51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altLang="en-GB" sz="1800" b="1">
                <a:latin typeface="Times New Roman" panose="02020603050405020304" pitchFamily="18" charset="0"/>
                <a:cs typeface="Times New Roman" panose="02020603050405020304" pitchFamily="18" charset="0"/>
              </a:rPr>
              <a:t>PROTOTYPE COST</a:t>
            </a:r>
            <a:r>
              <a:rPr lang="en-GB" sz="1800" b="1">
                <a:latin typeface="Times New Roman" panose="02020603050405020304" pitchFamily="18" charset="0"/>
                <a:cs typeface="Times New Roman" panose="02020603050405020304" pitchFamily="18" charset="0"/>
              </a:rPr>
              <a:t> </a:t>
            </a:r>
            <a:endParaRPr sz="1800" b="1">
              <a:latin typeface="Times New Roman" panose="02020603050405020304" pitchFamily="18" charset="0"/>
              <a:cs typeface="Times New Roman" panose="02020603050405020304" pitchFamily="18" charset="0"/>
            </a:endParaRPr>
          </a:p>
        </p:txBody>
      </p:sp>
      <p:graphicFrame>
        <p:nvGraphicFramePr>
          <p:cNvPr id="2" name="Table 1"/>
          <p:cNvGraphicFramePr/>
          <p:nvPr/>
        </p:nvGraphicFramePr>
        <p:xfrm>
          <a:off x="1443355" y="1438910"/>
          <a:ext cx="6400165" cy="3048000"/>
        </p:xfrm>
        <a:graphic>
          <a:graphicData uri="http://schemas.openxmlformats.org/drawingml/2006/table">
            <a:tbl>
              <a:tblPr firstRow="1" bandRow="1">
                <a:tableStyleId>{5C22544A-7EE6-4342-B048-85BDC9FD1C3A}</a:tableStyleId>
              </a:tblPr>
              <a:tblGrid>
                <a:gridCol w="3199765">
                  <a:extLst>
                    <a:ext uri="{9D8B030D-6E8A-4147-A177-3AD203B41FA5}">
                      <a16:colId xmlns:a16="http://schemas.microsoft.com/office/drawing/2014/main" val="20000"/>
                    </a:ext>
                  </a:extLst>
                </a:gridCol>
                <a:gridCol w="3199765">
                  <a:extLst>
                    <a:ext uri="{9D8B030D-6E8A-4147-A177-3AD203B41FA5}">
                      <a16:colId xmlns:a16="http://schemas.microsoft.com/office/drawing/2014/main" val="20001"/>
                    </a:ext>
                  </a:extLst>
                </a:gridCol>
              </a:tblGrid>
              <a:tr h="381000">
                <a:tc>
                  <a:txBody>
                    <a:bodyPr/>
                    <a:lstStyle/>
                    <a:p>
                      <a:pPr algn="ctr">
                        <a:buNone/>
                      </a:pPr>
                      <a:r>
                        <a:rPr lang="en-IN" altLang="en-US" sz="1400" b="1">
                          <a:solidFill>
                            <a:schemeClr val="tx1"/>
                          </a:solidFill>
                          <a:latin typeface="Times New Roman" panose="02020603050405020304" pitchFamily="18" charset="0"/>
                          <a:cs typeface="Times New Roman" panose="02020603050405020304" pitchFamily="18" charset="0"/>
                        </a:rPr>
                        <a:t>HARDWARE</a:t>
                      </a:r>
                    </a:p>
                  </a:txBody>
                  <a:tcPr>
                    <a:solidFill>
                      <a:srgbClr val="7CDB05"/>
                    </a:solidFill>
                  </a:tcPr>
                </a:tc>
                <a:tc>
                  <a:txBody>
                    <a:bodyPr/>
                    <a:lstStyle/>
                    <a:p>
                      <a:pPr algn="ctr">
                        <a:buNone/>
                      </a:pPr>
                      <a:r>
                        <a:rPr lang="en-IN" altLang="en-US" sz="1400" b="1">
                          <a:solidFill>
                            <a:schemeClr val="tx1"/>
                          </a:solidFill>
                          <a:latin typeface="Times New Roman" panose="02020603050405020304" pitchFamily="18" charset="0"/>
                          <a:cs typeface="Times New Roman" panose="02020603050405020304" pitchFamily="18" charset="0"/>
                        </a:rPr>
                        <a:t>COST</a:t>
                      </a:r>
                    </a:p>
                  </a:txBody>
                  <a:tcPr>
                    <a:solidFill>
                      <a:srgbClr val="7CDB05"/>
                    </a:solidFill>
                  </a:tcPr>
                </a:tc>
                <a:extLst>
                  <a:ext uri="{0D108BD9-81ED-4DB2-BD59-A6C34878D82A}">
                    <a16:rowId xmlns:a16="http://schemas.microsoft.com/office/drawing/2014/main" val="10000"/>
                  </a:ext>
                </a:extLst>
              </a:tr>
              <a:tr h="381000">
                <a:tc>
                  <a:txBody>
                    <a:bodyPr/>
                    <a:lstStyle/>
                    <a:p>
                      <a:pPr algn="ctr">
                        <a:buNone/>
                      </a:pPr>
                      <a:r>
                        <a:rPr lang="en-IN" altLang="en-US" sz="1400" b="1">
                          <a:latin typeface="Times New Roman" panose="02020603050405020304" pitchFamily="18" charset="0"/>
                          <a:cs typeface="Times New Roman" panose="02020603050405020304" pitchFamily="18" charset="0"/>
                        </a:rPr>
                        <a:t>ESP32</a:t>
                      </a:r>
                    </a:p>
                  </a:txBody>
                  <a:tcPr>
                    <a:solidFill>
                      <a:srgbClr val="7CDB05"/>
                    </a:solidFill>
                  </a:tcPr>
                </a:tc>
                <a:tc>
                  <a:txBody>
                    <a:bodyPr/>
                    <a:lstStyle/>
                    <a:p>
                      <a:pPr algn="ctr">
                        <a:buNone/>
                      </a:pPr>
                      <a:r>
                        <a:rPr lang="en-IN" altLang="en-US" sz="1800" b="1">
                          <a:latin typeface="Times New Roman" panose="02020603050405020304" pitchFamily="18" charset="0"/>
                          <a:cs typeface="Times New Roman" panose="02020603050405020304" pitchFamily="18" charset="0"/>
                        </a:rPr>
                        <a:t>700</a:t>
                      </a:r>
                    </a:p>
                  </a:txBody>
                  <a:tcPr>
                    <a:solidFill>
                      <a:srgbClr val="7CDB05"/>
                    </a:solidFill>
                  </a:tcPr>
                </a:tc>
                <a:extLst>
                  <a:ext uri="{0D108BD9-81ED-4DB2-BD59-A6C34878D82A}">
                    <a16:rowId xmlns:a16="http://schemas.microsoft.com/office/drawing/2014/main" val="10001"/>
                  </a:ext>
                </a:extLst>
              </a:tr>
              <a:tr h="381000">
                <a:tc>
                  <a:txBody>
                    <a:bodyPr/>
                    <a:lstStyle/>
                    <a:p>
                      <a:pPr algn="ctr">
                        <a:buNone/>
                      </a:pPr>
                      <a:r>
                        <a:rPr lang="en-IN" altLang="en-US" sz="1400" b="1">
                          <a:latin typeface="Times New Roman" panose="02020603050405020304" pitchFamily="18" charset="0"/>
                          <a:cs typeface="Times New Roman" panose="02020603050405020304" pitchFamily="18" charset="0"/>
                        </a:rPr>
                        <a:t>SOIL MOISTURE SENSOR</a:t>
                      </a:r>
                    </a:p>
                  </a:txBody>
                  <a:tcPr>
                    <a:solidFill>
                      <a:srgbClr val="7CDB05"/>
                    </a:solidFill>
                  </a:tcPr>
                </a:tc>
                <a:tc>
                  <a:txBody>
                    <a:bodyPr/>
                    <a:lstStyle/>
                    <a:p>
                      <a:pPr algn="ctr">
                        <a:buNone/>
                      </a:pPr>
                      <a:r>
                        <a:rPr lang="en-IN" altLang="en-US" sz="1800" b="1">
                          <a:latin typeface="Times New Roman" panose="02020603050405020304" pitchFamily="18" charset="0"/>
                          <a:cs typeface="Times New Roman" panose="02020603050405020304" pitchFamily="18" charset="0"/>
                        </a:rPr>
                        <a:t>150</a:t>
                      </a:r>
                    </a:p>
                  </a:txBody>
                  <a:tcPr>
                    <a:solidFill>
                      <a:srgbClr val="7CDB05"/>
                    </a:solidFill>
                  </a:tcPr>
                </a:tc>
                <a:extLst>
                  <a:ext uri="{0D108BD9-81ED-4DB2-BD59-A6C34878D82A}">
                    <a16:rowId xmlns:a16="http://schemas.microsoft.com/office/drawing/2014/main" val="10002"/>
                  </a:ext>
                </a:extLst>
              </a:tr>
              <a:tr h="381000">
                <a:tc>
                  <a:txBody>
                    <a:bodyPr/>
                    <a:lstStyle/>
                    <a:p>
                      <a:pPr algn="ctr">
                        <a:buNone/>
                      </a:pPr>
                      <a:r>
                        <a:rPr lang="en-IN" altLang="en-US" sz="1400" b="1">
                          <a:latin typeface="Times New Roman" panose="02020603050405020304" pitchFamily="18" charset="0"/>
                          <a:cs typeface="Times New Roman" panose="02020603050405020304" pitchFamily="18" charset="0"/>
                        </a:rPr>
                        <a:t>MOTOR OR SOLENOID VALVE</a:t>
                      </a:r>
                    </a:p>
                  </a:txBody>
                  <a:tcPr>
                    <a:solidFill>
                      <a:srgbClr val="7CDB05"/>
                    </a:solidFill>
                  </a:tcPr>
                </a:tc>
                <a:tc>
                  <a:txBody>
                    <a:bodyPr/>
                    <a:lstStyle/>
                    <a:p>
                      <a:pPr algn="ctr">
                        <a:buNone/>
                      </a:pPr>
                      <a:r>
                        <a:rPr lang="en-IN" altLang="en-US" sz="1800" b="1">
                          <a:latin typeface="Times New Roman" panose="02020603050405020304" pitchFamily="18" charset="0"/>
                          <a:cs typeface="Times New Roman" panose="02020603050405020304" pitchFamily="18" charset="0"/>
                        </a:rPr>
                        <a:t>200</a:t>
                      </a:r>
                    </a:p>
                  </a:txBody>
                  <a:tcPr>
                    <a:solidFill>
                      <a:srgbClr val="7CDB05"/>
                    </a:solidFill>
                  </a:tcPr>
                </a:tc>
                <a:extLst>
                  <a:ext uri="{0D108BD9-81ED-4DB2-BD59-A6C34878D82A}">
                    <a16:rowId xmlns:a16="http://schemas.microsoft.com/office/drawing/2014/main" val="10003"/>
                  </a:ext>
                </a:extLst>
              </a:tr>
              <a:tr h="381000">
                <a:tc>
                  <a:txBody>
                    <a:bodyPr/>
                    <a:lstStyle/>
                    <a:p>
                      <a:pPr algn="ctr">
                        <a:buNone/>
                      </a:pPr>
                      <a:r>
                        <a:rPr lang="en-IN" altLang="en-US" sz="1400" b="1">
                          <a:latin typeface="Times New Roman" panose="02020603050405020304" pitchFamily="18" charset="0"/>
                          <a:cs typeface="Times New Roman" panose="02020603050405020304" pitchFamily="18" charset="0"/>
                        </a:rPr>
                        <a:t>HUMIDITY SENSOR(DHT11)</a:t>
                      </a:r>
                    </a:p>
                  </a:txBody>
                  <a:tcPr>
                    <a:solidFill>
                      <a:srgbClr val="7CDB05"/>
                    </a:solidFill>
                  </a:tcPr>
                </a:tc>
                <a:tc>
                  <a:txBody>
                    <a:bodyPr/>
                    <a:lstStyle/>
                    <a:p>
                      <a:pPr algn="ctr">
                        <a:buNone/>
                      </a:pPr>
                      <a:r>
                        <a:rPr lang="en-IN" altLang="en-US" sz="1800" b="1">
                          <a:latin typeface="Times New Roman" panose="02020603050405020304" pitchFamily="18" charset="0"/>
                          <a:cs typeface="Times New Roman" panose="02020603050405020304" pitchFamily="18" charset="0"/>
                        </a:rPr>
                        <a:t>100</a:t>
                      </a:r>
                    </a:p>
                  </a:txBody>
                  <a:tcPr>
                    <a:solidFill>
                      <a:srgbClr val="7CDB05"/>
                    </a:solidFill>
                  </a:tcPr>
                </a:tc>
                <a:extLst>
                  <a:ext uri="{0D108BD9-81ED-4DB2-BD59-A6C34878D82A}">
                    <a16:rowId xmlns:a16="http://schemas.microsoft.com/office/drawing/2014/main" val="10004"/>
                  </a:ext>
                </a:extLst>
              </a:tr>
              <a:tr h="381000">
                <a:tc>
                  <a:txBody>
                    <a:bodyPr/>
                    <a:lstStyle/>
                    <a:p>
                      <a:pPr algn="ctr">
                        <a:buNone/>
                      </a:pPr>
                      <a:r>
                        <a:rPr lang="en-IN" altLang="en-US" sz="1400" b="1">
                          <a:latin typeface="Times New Roman" panose="02020603050405020304" pitchFamily="18" charset="0"/>
                          <a:cs typeface="Times New Roman" panose="02020603050405020304" pitchFamily="18" charset="0"/>
                        </a:rPr>
                        <a:t>LDR SENSOR</a:t>
                      </a:r>
                    </a:p>
                  </a:txBody>
                  <a:tcPr>
                    <a:solidFill>
                      <a:srgbClr val="7CDB05"/>
                    </a:solidFill>
                  </a:tcPr>
                </a:tc>
                <a:tc>
                  <a:txBody>
                    <a:bodyPr/>
                    <a:lstStyle/>
                    <a:p>
                      <a:pPr algn="ctr">
                        <a:buNone/>
                      </a:pPr>
                      <a:r>
                        <a:rPr lang="en-IN" altLang="en-US" sz="1800" b="1">
                          <a:latin typeface="Times New Roman" panose="02020603050405020304" pitchFamily="18" charset="0"/>
                          <a:cs typeface="Times New Roman" panose="02020603050405020304" pitchFamily="18" charset="0"/>
                        </a:rPr>
                        <a:t>60</a:t>
                      </a:r>
                    </a:p>
                  </a:txBody>
                  <a:tcPr>
                    <a:solidFill>
                      <a:srgbClr val="7CDB05"/>
                    </a:solidFill>
                  </a:tcPr>
                </a:tc>
                <a:extLst>
                  <a:ext uri="{0D108BD9-81ED-4DB2-BD59-A6C34878D82A}">
                    <a16:rowId xmlns:a16="http://schemas.microsoft.com/office/drawing/2014/main" val="10005"/>
                  </a:ext>
                </a:extLst>
              </a:tr>
              <a:tr h="381000">
                <a:tc>
                  <a:txBody>
                    <a:bodyPr/>
                    <a:lstStyle/>
                    <a:p>
                      <a:pPr algn="ctr">
                        <a:buNone/>
                      </a:pPr>
                      <a:r>
                        <a:rPr lang="en-IN" altLang="en-US" sz="1400" b="1">
                          <a:latin typeface="Times New Roman" panose="02020603050405020304" pitchFamily="18" charset="0"/>
                          <a:cs typeface="Times New Roman" panose="02020603050405020304" pitchFamily="18" charset="0"/>
                        </a:rPr>
                        <a:t>TEMPERATURE SENSOR(BMP280)</a:t>
                      </a:r>
                    </a:p>
                  </a:txBody>
                  <a:tcPr>
                    <a:solidFill>
                      <a:srgbClr val="7CDB05"/>
                    </a:solidFill>
                  </a:tcPr>
                </a:tc>
                <a:tc>
                  <a:txBody>
                    <a:bodyPr/>
                    <a:lstStyle/>
                    <a:p>
                      <a:pPr algn="ctr">
                        <a:buNone/>
                      </a:pPr>
                      <a:r>
                        <a:rPr lang="en-IN" altLang="en-US" sz="1800" b="1">
                          <a:latin typeface="Times New Roman" panose="02020603050405020304" pitchFamily="18" charset="0"/>
                          <a:cs typeface="Times New Roman" panose="02020603050405020304" pitchFamily="18" charset="0"/>
                        </a:rPr>
                        <a:t>400</a:t>
                      </a:r>
                    </a:p>
                  </a:txBody>
                  <a:tcPr>
                    <a:solidFill>
                      <a:srgbClr val="7CDB05"/>
                    </a:solidFill>
                  </a:tcPr>
                </a:tc>
                <a:extLst>
                  <a:ext uri="{0D108BD9-81ED-4DB2-BD59-A6C34878D82A}">
                    <a16:rowId xmlns:a16="http://schemas.microsoft.com/office/drawing/2014/main" val="10006"/>
                  </a:ext>
                </a:extLst>
              </a:tr>
              <a:tr h="381000">
                <a:tc>
                  <a:txBody>
                    <a:bodyPr/>
                    <a:lstStyle/>
                    <a:p>
                      <a:pPr algn="ctr">
                        <a:buNone/>
                      </a:pPr>
                      <a:r>
                        <a:rPr lang="en-IN" altLang="en-US" sz="1400" b="1">
                          <a:latin typeface="Times New Roman" panose="02020603050405020304" pitchFamily="18" charset="0"/>
                          <a:cs typeface="Times New Roman" panose="02020603050405020304" pitchFamily="18" charset="0"/>
                        </a:rPr>
                        <a:t>POWER SOURCE</a:t>
                      </a:r>
                    </a:p>
                  </a:txBody>
                  <a:tcPr>
                    <a:solidFill>
                      <a:srgbClr val="7CDB05"/>
                    </a:solidFill>
                  </a:tcPr>
                </a:tc>
                <a:tc>
                  <a:txBody>
                    <a:bodyPr/>
                    <a:lstStyle/>
                    <a:p>
                      <a:pPr algn="ctr">
                        <a:buNone/>
                      </a:pPr>
                      <a:r>
                        <a:rPr lang="en-IN" altLang="en-US" sz="1800" b="1">
                          <a:latin typeface="Times New Roman" panose="02020603050405020304" pitchFamily="18" charset="0"/>
                          <a:cs typeface="Times New Roman" panose="02020603050405020304" pitchFamily="18" charset="0"/>
                        </a:rPr>
                        <a:t>50</a:t>
                      </a:r>
                    </a:p>
                  </a:txBody>
                  <a:tcPr>
                    <a:solidFill>
                      <a:srgbClr val="7CDB05"/>
                    </a:solidFill>
                  </a:tcPr>
                </a:tc>
                <a:extLst>
                  <a:ext uri="{0D108BD9-81ED-4DB2-BD59-A6C34878D82A}">
                    <a16:rowId xmlns:a16="http://schemas.microsoft.com/office/drawing/2014/main" val="10007"/>
                  </a:ext>
                </a:extLst>
              </a:tr>
            </a:tbl>
          </a:graphicData>
        </a:graphic>
      </p:graphicFrame>
      <p:sp>
        <p:nvSpPr>
          <p:cNvPr id="4" name="Text Box 3"/>
          <p:cNvSpPr txBox="1"/>
          <p:nvPr/>
        </p:nvSpPr>
        <p:spPr>
          <a:xfrm>
            <a:off x="758190" y="4664075"/>
            <a:ext cx="6429375" cy="368300"/>
          </a:xfrm>
          <a:prstGeom prst="rect">
            <a:avLst/>
          </a:prstGeom>
          <a:noFill/>
        </p:spPr>
        <p:txBody>
          <a:bodyPr wrap="square" rtlCol="0">
            <a:spAutoFit/>
          </a:bodyPr>
          <a:lstStyle/>
          <a:p>
            <a:r>
              <a:rPr lang="en-IN" altLang="en-US" sz="1800" b="1">
                <a:latin typeface="Times New Roman" panose="02020603050405020304" pitchFamily="18" charset="0"/>
                <a:cs typeface="Times New Roman" panose="02020603050405020304" pitchFamily="18" charset="0"/>
              </a:rPr>
              <a:t>Total Cost Production = 1660</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TotalTime>
  <Words>763</Words>
  <Application>Microsoft Office PowerPoint</Application>
  <PresentationFormat>On-screen Show (16:9)</PresentationFormat>
  <Paragraphs>104</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Times New Roman</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shyaam sundar</dc:creator>
  <cp:lastModifiedBy>Akhileash S T</cp:lastModifiedBy>
  <cp:revision>12</cp:revision>
  <dcterms:created xsi:type="dcterms:W3CDTF">2024-07-31T06:22:00Z</dcterms:created>
  <dcterms:modified xsi:type="dcterms:W3CDTF">2024-08-01T12:35:22Z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BF4CF86A6CB14F30B9CF1AAE861BFFA6_13</vt:lpwstr>
  </property>
  <property fmtid="{D5CDD505-2E9C-101B-9397-08002B2CF9AE}" pid="3" name="KSOProductBuildVer">
    <vt:lpwstr>1033-12.2.0.17153</vt:lpwstr>
  </property>
</Properties>
</file>